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43"/>
  </p:notesMasterIdLst>
  <p:sldIdLst>
    <p:sldId id="272" r:id="rId6"/>
    <p:sldId id="291" r:id="rId7"/>
    <p:sldId id="300" r:id="rId8"/>
    <p:sldId id="311" r:id="rId9"/>
    <p:sldId id="267" r:id="rId10"/>
    <p:sldId id="263" r:id="rId11"/>
    <p:sldId id="293" r:id="rId12"/>
    <p:sldId id="290" r:id="rId13"/>
    <p:sldId id="261" r:id="rId14"/>
    <p:sldId id="265" r:id="rId15"/>
    <p:sldId id="270" r:id="rId16"/>
    <p:sldId id="264" r:id="rId17"/>
    <p:sldId id="271" r:id="rId18"/>
    <p:sldId id="275" r:id="rId19"/>
    <p:sldId id="274" r:id="rId20"/>
    <p:sldId id="273" r:id="rId21"/>
    <p:sldId id="269" r:id="rId22"/>
    <p:sldId id="277" r:id="rId23"/>
    <p:sldId id="268" r:id="rId24"/>
    <p:sldId id="280" r:id="rId25"/>
    <p:sldId id="285" r:id="rId26"/>
    <p:sldId id="288" r:id="rId27"/>
    <p:sldId id="266" r:id="rId28"/>
    <p:sldId id="313" r:id="rId29"/>
    <p:sldId id="314" r:id="rId30"/>
    <p:sldId id="304" r:id="rId31"/>
    <p:sldId id="303" r:id="rId32"/>
    <p:sldId id="294" r:id="rId33"/>
    <p:sldId id="296" r:id="rId34"/>
    <p:sldId id="305" r:id="rId35"/>
    <p:sldId id="306" r:id="rId36"/>
    <p:sldId id="307" r:id="rId37"/>
    <p:sldId id="308" r:id="rId38"/>
    <p:sldId id="295" r:id="rId39"/>
    <p:sldId id="312" r:id="rId40"/>
    <p:sldId id="297" r:id="rId41"/>
    <p:sldId id="28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7A11E5E-A582-4E56-8D0B-0E06E4CCB42D}">
          <p14:sldIdLst>
            <p14:sldId id="272"/>
            <p14:sldId id="291"/>
            <p14:sldId id="300"/>
            <p14:sldId id="311"/>
            <p14:sldId id="267"/>
            <p14:sldId id="263"/>
            <p14:sldId id="293"/>
            <p14:sldId id="290"/>
            <p14:sldId id="261"/>
            <p14:sldId id="265"/>
            <p14:sldId id="270"/>
            <p14:sldId id="264"/>
            <p14:sldId id="271"/>
            <p14:sldId id="275"/>
            <p14:sldId id="274"/>
            <p14:sldId id="273"/>
          </p14:sldIdLst>
        </p14:section>
        <p14:section name="Untitled Section" id="{A4E15A7C-EE48-48C8-BE1F-DB44A343209A}">
          <p14:sldIdLst>
            <p14:sldId id="269"/>
            <p14:sldId id="277"/>
            <p14:sldId id="268"/>
            <p14:sldId id="280"/>
            <p14:sldId id="285"/>
            <p14:sldId id="288"/>
            <p14:sldId id="266"/>
            <p14:sldId id="313"/>
            <p14:sldId id="314"/>
            <p14:sldId id="304"/>
            <p14:sldId id="303"/>
            <p14:sldId id="294"/>
            <p14:sldId id="296"/>
            <p14:sldId id="305"/>
            <p14:sldId id="306"/>
            <p14:sldId id="307"/>
            <p14:sldId id="308"/>
            <p14:sldId id="295"/>
            <p14:sldId id="312"/>
            <p14:sldId id="297"/>
            <p14:sldId id="28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BF8733-5133-0563-8633-1CAD13B14524}" name="McCormick, Olivia (VDH)" initials="M(" userId="S::olivia.mccormick@vdh.virginia.gov::3b857f4d-7de8-4ab9-900c-d1b28523fa7d" providerId="AD"/>
  <p188:author id="{E4828E9E-EC9F-2E4B-637D-B44951BB94FB}" name="Klemencic, Jessica (VDH)" initials="K(" userId="S::jessica.klemencic@vdh.virginia.gov::c6e5bb44-67b9-43f4-a5e9-8b62ec8aa8df"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061F9D-245C-4D54-B449-0D57778FA246}" v="193" dt="2025-04-25T18:14:42.4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2851" autoAdjust="0"/>
  </p:normalViewPr>
  <p:slideViewPr>
    <p:cSldViewPr snapToGrid="0">
      <p:cViewPr varScale="1">
        <p:scale>
          <a:sx n="66" d="100"/>
          <a:sy n="66" d="100"/>
        </p:scale>
        <p:origin x="219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54AE71-7C95-48D7-85A3-E6BE223F0693}" type="datetimeFigureOut">
              <a:rPr lang="en-US" smtClean="0"/>
              <a:t>4/25/2025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0E5F89-6CE0-42EF-91D6-18EDAB94F650}" type="slidenum">
              <a:rPr lang="en-US" smtClean="0"/>
              <a:t>‹#›</a:t>
            </a:fld>
            <a:endParaRPr lang="en-US"/>
          </a:p>
        </p:txBody>
      </p:sp>
    </p:spTree>
    <p:extLst>
      <p:ext uri="{BB962C8B-B14F-4D97-AF65-F5344CB8AC3E}">
        <p14:creationId xmlns:p14="http://schemas.microsoft.com/office/powerpoint/2010/main" val="2747743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Speaker:</a:t>
            </a:r>
            <a:r>
              <a:rPr lang="en-US"/>
              <a:t> Whitney Wright </a:t>
            </a:r>
          </a:p>
          <a:p>
            <a:endParaRPr lang="en-US"/>
          </a:p>
          <a:p>
            <a:endParaRPr lang="en-US"/>
          </a:p>
          <a:p>
            <a:r>
              <a:rPr lang="en-US"/>
              <a:t>Good morning, and welcome to everyone.  It is a pleasure to be with you all this morning.  </a:t>
            </a:r>
          </a:p>
          <a:p>
            <a:endParaRPr lang="en-US"/>
          </a:p>
          <a:p>
            <a:r>
              <a:rPr lang="en-US"/>
              <a:t>Today we will be providing an overview of Virginia Department of Health Permitting and Food Safety 101 at Virginia Farmers Markets.  </a:t>
            </a:r>
          </a:p>
          <a:p>
            <a:endParaRPr lang="en-US"/>
          </a:p>
          <a:p>
            <a:r>
              <a:rPr lang="en-US"/>
              <a:t>My name is Whitney Wright, and I am an Environmental Health Coordinator in the Office of Environmental Health Services Food Safety Division. </a:t>
            </a:r>
          </a:p>
          <a:p>
            <a:endParaRPr lang="en-US"/>
          </a:p>
          <a:p>
            <a:r>
              <a:rPr lang="en-US"/>
              <a:t>Presenting with me this morning is Jessica Klemencic who is our Food Safety Quality Assurance Coordinator.  </a:t>
            </a:r>
          </a:p>
          <a:p>
            <a:endParaRPr lang="en-US"/>
          </a:p>
          <a:p>
            <a:r>
              <a:rPr lang="en-US"/>
              <a:t>Please feel free to put questions in the Q&amp;A during the presentation and we will have time at the end to cover as many as we can.  Also, as always you can send us questions directly through the VDH FoodSafety Inbox. </a:t>
            </a:r>
          </a:p>
          <a:p>
            <a:endParaRPr lang="en-US"/>
          </a:p>
        </p:txBody>
      </p:sp>
      <p:sp>
        <p:nvSpPr>
          <p:cNvPr id="4" name="Slide Number Placeholder 3"/>
          <p:cNvSpPr>
            <a:spLocks noGrp="1"/>
          </p:cNvSpPr>
          <p:nvPr>
            <p:ph type="sldNum" sz="quarter" idx="5"/>
          </p:nvPr>
        </p:nvSpPr>
        <p:spPr/>
        <p:txBody>
          <a:bodyPr/>
          <a:lstStyle/>
          <a:p>
            <a:fld id="{200E5F89-6CE0-42EF-91D6-18EDAB94F650}" type="slidenum">
              <a:rPr lang="en-US" smtClean="0"/>
              <a:t>1</a:t>
            </a:fld>
            <a:endParaRPr lang="en-US"/>
          </a:p>
        </p:txBody>
      </p:sp>
    </p:spTree>
    <p:extLst>
      <p:ext uri="{BB962C8B-B14F-4D97-AF65-F5344CB8AC3E}">
        <p14:creationId xmlns:p14="http://schemas.microsoft.com/office/powerpoint/2010/main" val="889047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Speaker: </a:t>
            </a:r>
            <a:r>
              <a:rPr lang="en-US"/>
              <a:t>Whitney Wright </a:t>
            </a:r>
          </a:p>
          <a:p>
            <a:endParaRPr lang="en-US"/>
          </a:p>
          <a:p>
            <a:r>
              <a:rPr lang="en-US"/>
              <a:t>VDH Permitted Food Establishments sometimes choose to offer food from their normal brick and mortar operations and set up as a temporary vendor at an event such as a farmers' market.  </a:t>
            </a:r>
          </a:p>
          <a:p>
            <a:endParaRPr lang="en-US"/>
          </a:p>
          <a:p>
            <a:r>
              <a:rPr lang="en-US"/>
              <a:t>When they choose to do so, they are allowed to prepare and serve the same types of food using the same process at the market that is done at their primary location and do not need to obtain additional permits.     </a:t>
            </a:r>
          </a:p>
          <a:p>
            <a:endParaRPr lang="en-US"/>
          </a:p>
          <a:p>
            <a:r>
              <a:rPr lang="en-US"/>
              <a:t>A copy of their permit still must be posted, and they are subject to VDH inspection, and inspections are based on a VDH risk assessment risk category assigned to that establishment.  </a:t>
            </a:r>
          </a:p>
        </p:txBody>
      </p:sp>
      <p:sp>
        <p:nvSpPr>
          <p:cNvPr id="4" name="Slide Number Placeholder 3"/>
          <p:cNvSpPr>
            <a:spLocks noGrp="1"/>
          </p:cNvSpPr>
          <p:nvPr>
            <p:ph type="sldNum" sz="quarter" idx="5"/>
          </p:nvPr>
        </p:nvSpPr>
        <p:spPr/>
        <p:txBody>
          <a:bodyPr/>
          <a:lstStyle/>
          <a:p>
            <a:fld id="{200E5F89-6CE0-42EF-91D6-18EDAB94F650}" type="slidenum">
              <a:rPr lang="en-US" smtClean="0"/>
              <a:t>10</a:t>
            </a:fld>
            <a:endParaRPr lang="en-US"/>
          </a:p>
        </p:txBody>
      </p:sp>
    </p:spTree>
    <p:extLst>
      <p:ext uri="{BB962C8B-B14F-4D97-AF65-F5344CB8AC3E}">
        <p14:creationId xmlns:p14="http://schemas.microsoft.com/office/powerpoint/2010/main" val="973332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8:notes"/>
          <p:cNvSpPr txBox="1">
            <a:spLocks noGrp="1"/>
          </p:cNvSpPr>
          <p:nvPr>
            <p:ph type="body" idx="1"/>
          </p:nvPr>
        </p:nvSpPr>
        <p:spPr>
          <a:xfrm>
            <a:off x="710248" y="4518204"/>
            <a:ext cx="5681980" cy="3696712"/>
          </a:xfrm>
          <a:prstGeom prst="rect">
            <a:avLst/>
          </a:prstGeom>
          <a:noFill/>
          <a:ln>
            <a:noFill/>
          </a:ln>
        </p:spPr>
        <p:txBody>
          <a:bodyPr spcFirstLastPara="1" wrap="square" lIns="94200" tIns="47075" rIns="94200" bIns="47075" anchor="t" anchorCtr="0">
            <a:noAutofit/>
          </a:bodyPr>
          <a:lstStyle/>
          <a:p>
            <a:pPr marL="0" lvl="0" indent="0" algn="l" rtl="0">
              <a:lnSpc>
                <a:spcPct val="100000"/>
              </a:lnSpc>
              <a:spcBef>
                <a:spcPts val="0"/>
              </a:spcBef>
              <a:spcAft>
                <a:spcPts val="0"/>
              </a:spcAft>
              <a:buSzPts val="1400"/>
              <a:buNone/>
            </a:pPr>
            <a:r>
              <a:rPr lang="en-US" b="1"/>
              <a:t>Speaker: </a:t>
            </a:r>
            <a:r>
              <a:rPr lang="en-US"/>
              <a:t>Whitney Wright</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r>
              <a:rPr lang="en-US"/>
              <a:t>A Mobile Food Unit is defined as a food establishment mounted on wheels (excluding boats in the water) readily moveable from place to place at all times during operation and shall include pushcarts, trailers, trucks, or vans. </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r>
              <a:rPr lang="en-US"/>
              <a:t>The Unit, all operations, and all equipment must be integral to and be within or attached to the unit.   </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r>
              <a:rPr lang="en-US"/>
              <a:t>These are commonly called Food Trucks or carts and are permitted by the Local Health Department where the commissary or owner/operator resides if a commissary is not required.  </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r>
              <a:rPr lang="en-US"/>
              <a:t>Due to the nature of the unit being mobile these food establishments have an annual permit sticker that is valid statewide, however some jurisdictions in the state may have additional permitting or requirements so please check ahead of setup and operation.</a:t>
            </a:r>
          </a:p>
        </p:txBody>
      </p:sp>
      <p:sp>
        <p:nvSpPr>
          <p:cNvPr id="105" name="Google Shape;105;p8:notes"/>
          <p:cNvSpPr txBox="1">
            <a:spLocks noGrp="1"/>
          </p:cNvSpPr>
          <p:nvPr>
            <p:ph type="sldNum" idx="12"/>
          </p:nvPr>
        </p:nvSpPr>
        <p:spPr>
          <a:xfrm>
            <a:off x="4023092" y="8917422"/>
            <a:ext cx="3077739" cy="471053"/>
          </a:xfrm>
          <a:prstGeom prst="rect">
            <a:avLst/>
          </a:prstGeom>
          <a:noFill/>
          <a:ln>
            <a:noFill/>
          </a:ln>
        </p:spPr>
        <p:txBody>
          <a:bodyPr spcFirstLastPara="1" wrap="square" lIns="94200" tIns="47075" rIns="94200" bIns="470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9: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9:notes"/>
          <p:cNvSpPr txBox="1">
            <a:spLocks noGrp="1"/>
          </p:cNvSpPr>
          <p:nvPr>
            <p:ph type="body" idx="1"/>
          </p:nvPr>
        </p:nvSpPr>
        <p:spPr>
          <a:xfrm>
            <a:off x="710248" y="4518204"/>
            <a:ext cx="5681980" cy="3696712"/>
          </a:xfrm>
          <a:prstGeom prst="rect">
            <a:avLst/>
          </a:prstGeom>
          <a:noFill/>
          <a:ln>
            <a:noFill/>
          </a:ln>
        </p:spPr>
        <p:txBody>
          <a:bodyPr spcFirstLastPara="1" wrap="square" lIns="94200" tIns="47075" rIns="94200" bIns="47075" anchor="t" anchorCtr="0">
            <a:noAutofit/>
          </a:bodyPr>
          <a:lstStyle/>
          <a:p>
            <a:pPr marL="0" lvl="0" indent="0" algn="l" rtl="0">
              <a:lnSpc>
                <a:spcPct val="100000"/>
              </a:lnSpc>
              <a:spcBef>
                <a:spcPts val="0"/>
              </a:spcBef>
              <a:spcAft>
                <a:spcPts val="0"/>
              </a:spcAft>
              <a:buSzPts val="1400"/>
              <a:buNone/>
            </a:pPr>
            <a:r>
              <a:rPr lang="en-US" b="1"/>
              <a:t>Speaker: </a:t>
            </a:r>
            <a:r>
              <a:rPr lang="en-US"/>
              <a:t>Whitney Wright</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r>
              <a:rPr lang="en-US"/>
              <a:t>Mobile Unit inspections, like brick-and-mortar food establishment inspections are done based on a risk assessment to determine the frequency.  </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r>
              <a:rPr lang="en-US"/>
              <a:t>I have mentioned several times today that Mobile Units have a permit sticker, On this slide you can see that the valid Mobile Unit stickers for this season are Red and Green (or to make it easy to remember Red for STOP and Green for GO) while at the bottom left you will see that the Yellow (Think Caution) stickers are now expired.  On the sticker, you can see the Month of expiration and Year the permit expires.  Under that you will find other contact information related to the Mobile Unit and the Local Health Department Name where the Mobile Unit was permitted.  This information is helpful should you wish to lookup the inspection history for the Mobile Unit or who to contact with question related to the permit. </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r>
              <a:rPr lang="en-US"/>
              <a:t>Again, these permit stickers should be in plain view from where the public is served. </a:t>
            </a:r>
            <a:endParaRPr/>
          </a:p>
        </p:txBody>
      </p:sp>
      <p:sp>
        <p:nvSpPr>
          <p:cNvPr id="115" name="Google Shape;115;p9:notes"/>
          <p:cNvSpPr txBox="1">
            <a:spLocks noGrp="1"/>
          </p:cNvSpPr>
          <p:nvPr>
            <p:ph type="sldNum" idx="12"/>
          </p:nvPr>
        </p:nvSpPr>
        <p:spPr>
          <a:xfrm>
            <a:off x="4023092" y="8917422"/>
            <a:ext cx="3077739" cy="471053"/>
          </a:xfrm>
          <a:prstGeom prst="rect">
            <a:avLst/>
          </a:prstGeom>
          <a:noFill/>
          <a:ln>
            <a:noFill/>
          </a:ln>
        </p:spPr>
        <p:txBody>
          <a:bodyPr spcFirstLastPara="1" wrap="square" lIns="94200" tIns="47075" rIns="94200" bIns="470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0: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10:notes"/>
          <p:cNvSpPr txBox="1">
            <a:spLocks noGrp="1"/>
          </p:cNvSpPr>
          <p:nvPr>
            <p:ph type="body" idx="1"/>
          </p:nvPr>
        </p:nvSpPr>
        <p:spPr>
          <a:xfrm>
            <a:off x="710248" y="4518204"/>
            <a:ext cx="5681980" cy="3696712"/>
          </a:xfrm>
          <a:prstGeom prst="rect">
            <a:avLst/>
          </a:prstGeom>
          <a:noFill/>
          <a:ln>
            <a:noFill/>
          </a:ln>
        </p:spPr>
        <p:txBody>
          <a:bodyPr spcFirstLastPara="1" wrap="square" lIns="94200" tIns="47075" rIns="94200" bIns="47075" anchor="t" anchorCtr="0">
            <a:noAutofit/>
          </a:bodyPr>
          <a:lstStyle/>
          <a:p>
            <a:pPr marL="0" lvl="0" indent="0" algn="l" rtl="0">
              <a:lnSpc>
                <a:spcPct val="100000"/>
              </a:lnSpc>
              <a:spcBef>
                <a:spcPts val="0"/>
              </a:spcBef>
              <a:spcAft>
                <a:spcPts val="0"/>
              </a:spcAft>
              <a:buSzPts val="1400"/>
              <a:buNone/>
            </a:pPr>
            <a:r>
              <a:rPr lang="en-US" b="1"/>
              <a:t>Speaker: </a:t>
            </a:r>
            <a:r>
              <a:rPr lang="en-US"/>
              <a:t>Whitney Wright</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r>
              <a:rPr lang="en-US"/>
              <a:t>Our last VDH category of permit and probably the most common you will find at Farmers Markets is the Temporary Food Establishments or TFE’s</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r>
              <a:rPr lang="en-US"/>
              <a:t>In our Virginia Food Regulations, a TFE is defined as a food establishment that operates for a period of no more than 14 consecutive days in conjunction with a single event or celebration.  </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r>
              <a:rPr lang="en-US"/>
              <a:t>TFE’s are also inspected based on risk assessment and typically are inspected ahead of first service.  </a:t>
            </a:r>
          </a:p>
        </p:txBody>
      </p:sp>
      <p:sp>
        <p:nvSpPr>
          <p:cNvPr id="125" name="Google Shape;125;p10:notes"/>
          <p:cNvSpPr txBox="1">
            <a:spLocks noGrp="1"/>
          </p:cNvSpPr>
          <p:nvPr>
            <p:ph type="sldNum" idx="12"/>
          </p:nvPr>
        </p:nvSpPr>
        <p:spPr>
          <a:xfrm>
            <a:off x="4023092" y="8917422"/>
            <a:ext cx="3077739" cy="471053"/>
          </a:xfrm>
          <a:prstGeom prst="rect">
            <a:avLst/>
          </a:prstGeom>
          <a:noFill/>
          <a:ln>
            <a:noFill/>
          </a:ln>
        </p:spPr>
        <p:txBody>
          <a:bodyPr spcFirstLastPara="1" wrap="square" lIns="94200" tIns="47075" rIns="94200" bIns="470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2: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2:notes"/>
          <p:cNvSpPr txBox="1">
            <a:spLocks noGrp="1"/>
          </p:cNvSpPr>
          <p:nvPr>
            <p:ph type="body" idx="1"/>
          </p:nvPr>
        </p:nvSpPr>
        <p:spPr>
          <a:xfrm>
            <a:off x="710248" y="4518204"/>
            <a:ext cx="5681980" cy="3696712"/>
          </a:xfrm>
          <a:prstGeom prst="rect">
            <a:avLst/>
          </a:prstGeom>
          <a:noFill/>
          <a:ln>
            <a:noFill/>
          </a:ln>
        </p:spPr>
        <p:txBody>
          <a:bodyPr spcFirstLastPara="1" wrap="square" lIns="94200" tIns="47075" rIns="94200" bIns="47075" anchor="t" anchorCtr="0">
            <a:noAutofit/>
          </a:bodyPr>
          <a:lstStyle/>
          <a:p>
            <a:pPr marL="0" lvl="0" indent="0" algn="l" rtl="0">
              <a:lnSpc>
                <a:spcPct val="100000"/>
              </a:lnSpc>
              <a:spcBef>
                <a:spcPts val="0"/>
              </a:spcBef>
              <a:spcAft>
                <a:spcPts val="0"/>
              </a:spcAft>
              <a:buSzPts val="1400"/>
              <a:buNone/>
            </a:pPr>
            <a:r>
              <a:rPr lang="en-US" b="1" dirty="0"/>
              <a:t>Speaker: </a:t>
            </a:r>
            <a:r>
              <a:rPr lang="en-US" dirty="0"/>
              <a:t>Whitney Wright</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Farmers Market Managers and Vendors should be aware that an application for a TFE permit must be submitted at least 10 days prior to the operation of the Farmers Market.  This is very important to ensure that TFE vendors provide the Local Health Department time to process their application, obtain any additional information that might be needed, and to plan for any inspections that might be required ahead of operation.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We recommend checking with the Local Health Department where the Farmers Market is located, in advance, to discuss any additional requirements that might be subject to that location.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Permits for TFE’s are only valid for the specified permit period on the permit (up to 12 months) and is not transferable from person to person.  Permits must be posted during operation at the event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144" name="Google Shape;144;p12:notes"/>
          <p:cNvSpPr txBox="1">
            <a:spLocks noGrp="1"/>
          </p:cNvSpPr>
          <p:nvPr>
            <p:ph type="sldNum" idx="12"/>
          </p:nvPr>
        </p:nvSpPr>
        <p:spPr>
          <a:xfrm>
            <a:off x="4023092" y="8917422"/>
            <a:ext cx="3077739" cy="471053"/>
          </a:xfrm>
          <a:prstGeom prst="rect">
            <a:avLst/>
          </a:prstGeom>
          <a:noFill/>
          <a:ln>
            <a:noFill/>
          </a:ln>
        </p:spPr>
        <p:txBody>
          <a:bodyPr spcFirstLastPara="1" wrap="square" lIns="94200" tIns="47075" rIns="94200" bIns="470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1: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11:notes"/>
          <p:cNvSpPr txBox="1">
            <a:spLocks noGrp="1"/>
          </p:cNvSpPr>
          <p:nvPr>
            <p:ph type="body" idx="1"/>
          </p:nvPr>
        </p:nvSpPr>
        <p:spPr>
          <a:xfrm>
            <a:off x="710248" y="4518204"/>
            <a:ext cx="5681980" cy="3696712"/>
          </a:xfrm>
          <a:prstGeom prst="rect">
            <a:avLst/>
          </a:prstGeom>
          <a:noFill/>
          <a:ln>
            <a:noFill/>
          </a:ln>
        </p:spPr>
        <p:txBody>
          <a:bodyPr spcFirstLastPara="1" wrap="square" lIns="94200" tIns="47075" rIns="94200" bIns="47075" anchor="t" anchorCtr="0">
            <a:noAutofit/>
          </a:bodyPr>
          <a:lstStyle/>
          <a:p>
            <a:pPr marL="0" lvl="0" indent="0" algn="l" rtl="0">
              <a:lnSpc>
                <a:spcPct val="100000"/>
              </a:lnSpc>
              <a:spcBef>
                <a:spcPts val="0"/>
              </a:spcBef>
              <a:spcAft>
                <a:spcPts val="0"/>
              </a:spcAft>
              <a:buSzPts val="1400"/>
              <a:buNone/>
            </a:pPr>
            <a:r>
              <a:rPr lang="en-US" b="1"/>
              <a:t>Speaker: </a:t>
            </a:r>
            <a:r>
              <a:rPr lang="en-US"/>
              <a:t>Whitney Wright </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r>
              <a:rPr lang="en-US"/>
              <a:t>TFE’s are required to have all food preparation occur onsite at the event and are required to have the Person in Charge (PIC) be a Certified Food Protection Manager (CFPM).  </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r>
              <a:rPr lang="en-US"/>
              <a:t>So, no food from home. </a:t>
            </a:r>
            <a:endParaRPr/>
          </a:p>
        </p:txBody>
      </p:sp>
      <p:sp>
        <p:nvSpPr>
          <p:cNvPr id="135" name="Google Shape;135;p11:notes"/>
          <p:cNvSpPr txBox="1">
            <a:spLocks noGrp="1"/>
          </p:cNvSpPr>
          <p:nvPr>
            <p:ph type="sldNum" idx="12"/>
          </p:nvPr>
        </p:nvSpPr>
        <p:spPr>
          <a:xfrm>
            <a:off x="4023092" y="8917422"/>
            <a:ext cx="3077739" cy="471053"/>
          </a:xfrm>
          <a:prstGeom prst="rect">
            <a:avLst/>
          </a:prstGeom>
          <a:noFill/>
          <a:ln>
            <a:noFill/>
          </a:ln>
        </p:spPr>
        <p:txBody>
          <a:bodyPr spcFirstLastPara="1" wrap="square" lIns="94200" tIns="47075" rIns="94200" bIns="47075" anchor="b" anchorCtr="0">
            <a:noAutofit/>
          </a:bodyPr>
          <a:lstStyle/>
          <a:p>
            <a:pPr marL="0" lvl="0" indent="0" algn="r" rtl="0">
              <a:lnSpc>
                <a:spcPct val="100000"/>
              </a:lnSpc>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Speaker: </a:t>
            </a:r>
            <a:r>
              <a:rPr lang="en-US"/>
              <a:t>Whitney Wright </a:t>
            </a:r>
          </a:p>
          <a:p>
            <a:endParaRPr lang="en-US"/>
          </a:p>
          <a:p>
            <a:r>
              <a:rPr lang="en-US"/>
              <a:t>Here is an example of what a VDH TFE permit looks like.  The permit must be posted where it can easily be seen by the public when operating and serving food.  The permit will include the expiration date, name of the operator, type of permit, name of local health department, and risk category.  </a:t>
            </a:r>
          </a:p>
          <a:p>
            <a:endParaRPr lang="en-US"/>
          </a:p>
          <a:p>
            <a:r>
              <a:rPr lang="en-US"/>
              <a:t>Now I am going to pass it over to Jessica to get into the operational requirements of VDH permitted food establishments and walk through some example scenarios.  Jessica</a:t>
            </a:r>
          </a:p>
        </p:txBody>
      </p:sp>
      <p:sp>
        <p:nvSpPr>
          <p:cNvPr id="4" name="Slide Number Placeholder 3"/>
          <p:cNvSpPr>
            <a:spLocks noGrp="1"/>
          </p:cNvSpPr>
          <p:nvPr>
            <p:ph type="sldNum" sz="quarter" idx="5"/>
          </p:nvPr>
        </p:nvSpPr>
        <p:spPr/>
        <p:txBody>
          <a:bodyPr/>
          <a:lstStyle/>
          <a:p>
            <a:fld id="{200E5F89-6CE0-42EF-91D6-18EDAB94F650}" type="slidenum">
              <a:rPr lang="en-US" smtClean="0"/>
              <a:t>16</a:t>
            </a:fld>
            <a:endParaRPr lang="en-US"/>
          </a:p>
        </p:txBody>
      </p:sp>
    </p:spTree>
    <p:extLst>
      <p:ext uri="{BB962C8B-B14F-4D97-AF65-F5344CB8AC3E}">
        <p14:creationId xmlns:p14="http://schemas.microsoft.com/office/powerpoint/2010/main" val="2197220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a:t>
            </a:r>
            <a:r>
              <a:rPr lang="en-US" dirty="0"/>
              <a:t>Jessica Klemencic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Regardless of what type of VDH permitted food vendor you are, there are operational requirements that apply: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You need to identify the Person-in Charge- or PIC. This is the</a:t>
            </a:r>
            <a:r>
              <a:rPr lang="en-US" b="0" i="0" dirty="0">
                <a:solidFill>
                  <a:srgbClr val="444444"/>
                </a:solidFill>
                <a:effectLst/>
                <a:latin typeface="PT Serif" panose="020A0603040505020204" pitchFamily="18" charset="0"/>
              </a:rPr>
              <a:t> person present at a food establishment who is responsible for the food service operation at the time of inspection.</a:t>
            </a:r>
            <a:endParaRPr lang="en-US" dirty="0"/>
          </a:p>
          <a:p>
            <a:endParaRPr lang="en-US" b="0" i="0" dirty="0">
              <a:solidFill>
                <a:srgbClr val="404040"/>
              </a:solidFill>
              <a:effectLst/>
              <a:latin typeface="Lato" panose="020F0502020204030203" pitchFamily="34" charset="0"/>
            </a:endParaRPr>
          </a:p>
          <a:p>
            <a:r>
              <a:rPr lang="en-US" b="0" i="0" dirty="0">
                <a:solidFill>
                  <a:srgbClr val="404040"/>
                </a:solidFill>
                <a:effectLst/>
                <a:latin typeface="Lato" panose="020F0502020204030203" pitchFamily="34" charset="0"/>
              </a:rPr>
              <a:t>2) Depending on your menu and processes ,you may need a Certified Food Protection manager or CFPM. The CFPM is a</a:t>
            </a:r>
            <a:r>
              <a:rPr lang="en-US" b="0" i="0" dirty="0">
                <a:solidFill>
                  <a:srgbClr val="0D0D0D"/>
                </a:solidFill>
                <a:effectLst/>
                <a:latin typeface="Söhne"/>
              </a:rPr>
              <a:t>n employee that has the authority to oversee and manage food preparation activities and food service and could be the PIC.  To receive a CFPM certificate, the candidate must pass a test from one of the </a:t>
            </a:r>
            <a:r>
              <a:rPr lang="en-US" b="0" i="0" dirty="0">
                <a:solidFill>
                  <a:srgbClr val="111111"/>
                </a:solidFill>
                <a:effectLst/>
                <a:latin typeface="Arial" panose="020B0604020202020204" pitchFamily="34" charset="0"/>
              </a:rPr>
              <a:t>American National Standards Institute (ANSI)</a:t>
            </a:r>
            <a:r>
              <a:rPr lang="en-US" b="0" i="0" dirty="0">
                <a:solidFill>
                  <a:srgbClr val="0D0D0D"/>
                </a:solidFill>
                <a:effectLst/>
                <a:latin typeface="Söhne"/>
              </a:rPr>
              <a:t> recognized programs. This credential demonstrates that they know what they need to about food safety regulations and safe food preparation and handling. </a:t>
            </a:r>
          </a:p>
          <a:p>
            <a:endParaRPr lang="en-US" b="0" i="0" dirty="0">
              <a:solidFill>
                <a:srgbClr val="0D0D0D"/>
              </a:solidFill>
              <a:effectLst/>
              <a:latin typeface="Söhne"/>
            </a:endParaRPr>
          </a:p>
          <a:p>
            <a:r>
              <a:rPr lang="en-US" b="0" i="0" dirty="0">
                <a:solidFill>
                  <a:srgbClr val="0D0D0D"/>
                </a:solidFill>
                <a:effectLst/>
                <a:latin typeface="Söhne"/>
              </a:rPr>
              <a:t>A TCS food is a food that requires time and temperature control for safety to limit the growth of harmful germs or toxins in the food.</a:t>
            </a:r>
          </a:p>
          <a:p>
            <a:endParaRPr lang="en-US" b="0" i="0" dirty="0">
              <a:solidFill>
                <a:srgbClr val="0D0D0D"/>
              </a:solidFill>
              <a:effectLst/>
              <a:latin typeface="Söhne"/>
            </a:endParaRPr>
          </a:p>
          <a:p>
            <a:r>
              <a:rPr lang="en-US" b="0" i="0" dirty="0">
                <a:solidFill>
                  <a:srgbClr val="0D0D0D"/>
                </a:solidFill>
                <a:effectLst/>
                <a:latin typeface="Söhne"/>
              </a:rPr>
              <a:t>Most VDH permitted food establishments are required to </a:t>
            </a:r>
            <a:r>
              <a:rPr lang="en-US" b="0" i="0" dirty="0">
                <a:solidFill>
                  <a:srgbClr val="404040"/>
                </a:solidFill>
                <a:effectLst/>
                <a:latin typeface="Lato" panose="020F0502020204030203" pitchFamily="34" charset="0"/>
              </a:rPr>
              <a:t>have at least one CFPM. The exceptions are food establishments that:</a:t>
            </a:r>
          </a:p>
          <a:p>
            <a:pPr marL="171450" indent="-171450">
              <a:buFont typeface="Arial" panose="020B0604020202020204" pitchFamily="34" charset="0"/>
              <a:buChar char="•"/>
            </a:pPr>
            <a:r>
              <a:rPr lang="en-US" b="0" i="0" dirty="0">
                <a:solidFill>
                  <a:srgbClr val="404040"/>
                </a:solidFill>
                <a:effectLst/>
                <a:latin typeface="Lato" panose="020F0502020204030203" pitchFamily="34" charset="0"/>
              </a:rPr>
              <a:t>do not serve TCS foods, or</a:t>
            </a:r>
          </a:p>
          <a:p>
            <a:pPr marL="171450" indent="-171450">
              <a:buFont typeface="Arial" panose="020B0604020202020204" pitchFamily="34" charset="0"/>
              <a:buChar char="•"/>
            </a:pPr>
            <a:r>
              <a:rPr lang="en-US" b="0" i="0" dirty="0">
                <a:solidFill>
                  <a:srgbClr val="404040"/>
                </a:solidFill>
                <a:effectLst/>
                <a:latin typeface="Lato" panose="020F0502020204030203" pitchFamily="34" charset="0"/>
              </a:rPr>
              <a:t>do not cook TCS foods, or </a:t>
            </a:r>
          </a:p>
          <a:p>
            <a:pPr marL="171450" indent="-171450">
              <a:buFont typeface="Arial" panose="020B0604020202020204" pitchFamily="34" charset="0"/>
              <a:buChar char="•"/>
            </a:pPr>
            <a:r>
              <a:rPr lang="en-US" b="0" i="0" dirty="0">
                <a:solidFill>
                  <a:srgbClr val="404040"/>
                </a:solidFill>
                <a:effectLst/>
                <a:latin typeface="Lato" panose="020F0502020204030203" pitchFamily="34" charset="0"/>
              </a:rPr>
              <a:t>only reheat fully-cooked commercially processed foods, and/or</a:t>
            </a:r>
          </a:p>
          <a:p>
            <a:pPr marL="171450" indent="-171450">
              <a:buFont typeface="Arial" panose="020B0604020202020204" pitchFamily="34" charset="0"/>
              <a:buChar char="•"/>
            </a:pPr>
            <a:r>
              <a:rPr lang="en-US" b="0" i="0" dirty="0">
                <a:solidFill>
                  <a:srgbClr val="404040"/>
                </a:solidFill>
                <a:effectLst/>
                <a:latin typeface="Lato" panose="020F0502020204030203" pitchFamily="34" charset="0"/>
              </a:rPr>
              <a:t>only cold hold commercially processed foods </a:t>
            </a:r>
          </a:p>
          <a:p>
            <a:pPr marL="0" indent="0">
              <a:buFont typeface="Arial" panose="020B0604020202020204" pitchFamily="34" charset="0"/>
              <a:buNone/>
            </a:pPr>
            <a:endParaRPr lang="en-US" b="0" i="0" dirty="0">
              <a:solidFill>
                <a:srgbClr val="404040"/>
              </a:solidFill>
              <a:effectLst/>
              <a:latin typeface="Lato" panose="020F0502020204030203" pitchFamily="34" charset="0"/>
            </a:endParaRPr>
          </a:p>
          <a:p>
            <a:pPr marL="0" indent="0">
              <a:buFont typeface="Arial" panose="020B0604020202020204" pitchFamily="34" charset="0"/>
              <a:buNone/>
            </a:pPr>
            <a:r>
              <a:rPr lang="en-US" b="0" i="0" dirty="0">
                <a:solidFill>
                  <a:srgbClr val="404040"/>
                </a:solidFill>
                <a:effectLst/>
                <a:latin typeface="Lato" panose="020F0502020204030203" pitchFamily="34" charset="0"/>
              </a:rPr>
              <a:t>If you are going to cook or cool any TCS foods, your operation will need a CFPM.</a:t>
            </a:r>
          </a:p>
          <a:p>
            <a:pPr marL="0" indent="0">
              <a:buFont typeface="Arial" panose="020B0604020202020204" pitchFamily="34" charset="0"/>
              <a:buNone/>
            </a:pPr>
            <a:endParaRPr lang="en-US" b="0" i="0" dirty="0">
              <a:solidFill>
                <a:srgbClr val="404040"/>
              </a:solidFill>
              <a:effectLst/>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404040"/>
                </a:solidFill>
                <a:effectLst/>
                <a:latin typeface="Lato" panose="020F0502020204030203" pitchFamily="34" charset="0"/>
              </a:rPr>
              <a:t>3) All food needs to come from approved sources</a:t>
            </a:r>
            <a:r>
              <a:rPr lang="en-US" b="0" i="0" dirty="0">
                <a:solidFill>
                  <a:srgbClr val="556575"/>
                </a:solidFill>
                <a:effectLst/>
                <a:latin typeface="Lato" panose="020F0502020204030203" pitchFamily="34" charset="0"/>
              </a:rPr>
              <a:t>.</a:t>
            </a:r>
            <a:r>
              <a:rPr lang="en-US" sz="1800" dirty="0">
                <a:solidFill>
                  <a:srgbClr val="556575"/>
                </a:solidFill>
                <a:effectLst/>
                <a:latin typeface="Calibri" panose="020F0502020204030204" pitchFamily="34" charset="0"/>
              </a:rPr>
              <a:t> When we say approved sources, we mean a manufacturer of supplier that is inspected on a regular basis by a regulatory agency. </a:t>
            </a:r>
            <a:r>
              <a:rPr lang="en-US" b="0" i="0" dirty="0">
                <a:solidFill>
                  <a:srgbClr val="556575"/>
                </a:solidFill>
                <a:effectLst/>
                <a:latin typeface="Lato" panose="020F0502020204030203" pitchFamily="34" charset="0"/>
              </a:rPr>
              <a:t> </a:t>
            </a:r>
            <a:r>
              <a:rPr lang="en-US" b="0" i="0" dirty="0">
                <a:solidFill>
                  <a:srgbClr val="404040"/>
                </a:solidFill>
                <a:effectLst/>
                <a:latin typeface="Lato" panose="020F0502020204030203" pitchFamily="34" charset="0"/>
              </a:rPr>
              <a:t>If you aren’t sure your food suppliers are an approved source, please reach out to your LHD. I’ll explain how to do that later in the presentation. </a:t>
            </a:r>
          </a:p>
          <a:p>
            <a:pPr algn="l"/>
            <a:endParaRPr lang="en-US" b="0" i="0" dirty="0">
              <a:solidFill>
                <a:srgbClr val="404040"/>
              </a:solidFill>
              <a:effectLst/>
              <a:latin typeface="Lato" panose="020F0502020204030203" pitchFamily="34" charset="0"/>
            </a:endParaRPr>
          </a:p>
          <a:p>
            <a:r>
              <a:rPr lang="en-US" b="0" i="0" dirty="0">
                <a:solidFill>
                  <a:srgbClr val="404040"/>
                </a:solidFill>
                <a:effectLst/>
                <a:latin typeface="Lato" panose="020F0502020204030203" pitchFamily="34" charset="0"/>
              </a:rPr>
              <a:t>4) </a:t>
            </a:r>
            <a:r>
              <a:rPr lang="en-US" b="0" i="0" dirty="0">
                <a:solidFill>
                  <a:srgbClr val="0D0D0D"/>
                </a:solidFill>
                <a:effectLst/>
                <a:latin typeface="Söhne"/>
              </a:rPr>
              <a:t>Think of employee health and hygiene as a three-legged stool. Each leg represents an element t</a:t>
            </a:r>
            <a:r>
              <a:rPr lang="en-US" b="0" dirty="0">
                <a:effectLst/>
                <a:latin typeface="Roboto" panose="02000000000000000000" pitchFamily="2" charset="0"/>
              </a:rPr>
              <a:t>hat is essential to safe food handling practices:</a:t>
            </a:r>
          </a:p>
          <a:p>
            <a:pPr marL="171450" indent="-171450">
              <a:buFont typeface="Arial" panose="020B0604020202020204" pitchFamily="34" charset="0"/>
              <a:buChar char="•"/>
            </a:pPr>
            <a:r>
              <a:rPr lang="en-US" b="0" dirty="0">
                <a:effectLst/>
                <a:latin typeface="Roboto" panose="02000000000000000000" pitchFamily="2" charset="0"/>
              </a:rPr>
              <a:t>Employee health,</a:t>
            </a:r>
          </a:p>
          <a:p>
            <a:pPr marL="171450" indent="-171450">
              <a:buFont typeface="Arial" panose="020B0604020202020204" pitchFamily="34" charset="0"/>
              <a:buChar char="•"/>
            </a:pPr>
            <a:r>
              <a:rPr lang="en-US" b="0" dirty="0">
                <a:effectLst/>
                <a:latin typeface="Roboto" panose="02000000000000000000" pitchFamily="2" charset="0"/>
              </a:rPr>
              <a:t>Handwashing, and</a:t>
            </a:r>
          </a:p>
          <a:p>
            <a:pPr marL="171450" indent="-171450">
              <a:buFont typeface="Arial" panose="020B0604020202020204" pitchFamily="34" charset="0"/>
              <a:buChar char="•"/>
            </a:pPr>
            <a:r>
              <a:rPr lang="en-US" b="0" dirty="0">
                <a:effectLst/>
                <a:latin typeface="Roboto" panose="02000000000000000000" pitchFamily="2" charset="0"/>
              </a:rPr>
              <a:t>No bare hand contact</a:t>
            </a:r>
          </a:p>
          <a:p>
            <a:pPr algn="l"/>
            <a:r>
              <a:rPr lang="en-US" b="0" i="0" dirty="0">
                <a:solidFill>
                  <a:srgbClr val="0D0D0D"/>
                </a:solidFill>
                <a:effectLst/>
                <a:latin typeface="Söhne"/>
              </a:rPr>
              <a:t>If one leg isn't strong, the others won't work well either. These go hand-in-hand to prevent foodborne illnesses</a:t>
            </a:r>
          </a:p>
          <a:p>
            <a:pPr algn="l"/>
            <a:endParaRPr lang="en-US" b="0" i="0" dirty="0">
              <a:solidFill>
                <a:srgbClr val="0D0D0D"/>
              </a:solidFill>
              <a:effectLst/>
              <a:latin typeface="Söhne"/>
            </a:endParaRPr>
          </a:p>
          <a:p>
            <a:pPr algn="l"/>
            <a:r>
              <a:rPr lang="en-US" b="0" i="0" dirty="0">
                <a:solidFill>
                  <a:srgbClr val="0D0D0D"/>
                </a:solidFill>
                <a:effectLst/>
                <a:latin typeface="Söhne"/>
              </a:rPr>
              <a:t>5) The Virginia Food Regulations (modeled after the FDA Food Code) identify the proper time and temperatures for which various TCS foods need to be cooked to kill disease-causing germs. Your CFPM should know what these minimum temperatures are and should be monitoring and verifying the temperatures with a food thermometer.</a:t>
            </a:r>
          </a:p>
          <a:p>
            <a:pPr algn="l"/>
            <a:endParaRPr lang="en-US" b="0" i="0" dirty="0">
              <a:solidFill>
                <a:srgbClr val="0D0D0D"/>
              </a:solidFill>
              <a:effectLst/>
              <a:latin typeface="Söhne"/>
            </a:endParaRPr>
          </a:p>
          <a:p>
            <a:pPr algn="l"/>
            <a:r>
              <a:rPr lang="en-US" b="0" i="0" dirty="0">
                <a:solidFill>
                  <a:srgbClr val="0D0D0D"/>
                </a:solidFill>
                <a:effectLst/>
                <a:latin typeface="Söhne"/>
              </a:rPr>
              <a:t>6) Make sure cold food stays cold at or below 41* and hot food stays hot at or above 135*. This stops harmful germs from rapidly growing and making someone ill.</a:t>
            </a:r>
          </a:p>
          <a:p>
            <a:pPr algn="l"/>
            <a:endParaRPr lang="en-US" b="0" i="0" dirty="0">
              <a:solidFill>
                <a:srgbClr val="0D0D0D"/>
              </a:solidFill>
              <a:effectLst/>
              <a:latin typeface="Söhne"/>
            </a:endParaRPr>
          </a:p>
          <a:p>
            <a:pPr algn="l"/>
            <a:r>
              <a:rPr lang="en-US" b="0" i="0" dirty="0">
                <a:solidFill>
                  <a:srgbClr val="0D0D0D"/>
                </a:solidFill>
                <a:effectLst/>
                <a:latin typeface="Söhne"/>
              </a:rPr>
              <a:t>7) When utensils or equipment get dirty, they can transfer germs that can make you sick to the food. If utensils or equipment aren't cleaned and sanitized regularly, bits of old food are left on the utensils and equipment at room temperature allowing the bacteria in that old food to grow fast. If ready-to-eat food touches those dirty utensils or equipment, the food can get contaminated too.</a:t>
            </a:r>
            <a:endParaRPr lang="en-US" b="0" i="0" dirty="0">
              <a:solidFill>
                <a:srgbClr val="404040"/>
              </a:solidFill>
              <a:effectLst/>
              <a:latin typeface="Lato" panose="020F0502020204030203" pitchFamily="34" charset="0"/>
            </a:endParaRPr>
          </a:p>
        </p:txBody>
      </p:sp>
      <p:sp>
        <p:nvSpPr>
          <p:cNvPr id="4" name="Slide Number Placeholder 3"/>
          <p:cNvSpPr>
            <a:spLocks noGrp="1"/>
          </p:cNvSpPr>
          <p:nvPr>
            <p:ph type="sldNum" sz="quarter" idx="5"/>
          </p:nvPr>
        </p:nvSpPr>
        <p:spPr/>
        <p:txBody>
          <a:bodyPr/>
          <a:lstStyle/>
          <a:p>
            <a:fld id="{200E5F89-6CE0-42EF-91D6-18EDAB94F650}" type="slidenum">
              <a:rPr lang="en-US" smtClean="0"/>
              <a:t>17</a:t>
            </a:fld>
            <a:endParaRPr lang="en-US"/>
          </a:p>
        </p:txBody>
      </p:sp>
    </p:spTree>
    <p:extLst>
      <p:ext uri="{BB962C8B-B14F-4D97-AF65-F5344CB8AC3E}">
        <p14:creationId xmlns:p14="http://schemas.microsoft.com/office/powerpoint/2010/main" val="95893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9: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9:notes"/>
          <p:cNvSpPr txBox="1">
            <a:spLocks noGrp="1"/>
          </p:cNvSpPr>
          <p:nvPr>
            <p:ph type="body" idx="1"/>
          </p:nvPr>
        </p:nvSpPr>
        <p:spPr>
          <a:xfrm>
            <a:off x="710248" y="4518204"/>
            <a:ext cx="5681980" cy="3696712"/>
          </a:xfrm>
          <a:prstGeom prst="rect">
            <a:avLst/>
          </a:prstGeom>
          <a:noFill/>
          <a:ln>
            <a:noFill/>
          </a:ln>
        </p:spPr>
        <p:txBody>
          <a:bodyPr spcFirstLastPara="1" wrap="square" lIns="94200" tIns="47075" rIns="94200" bIns="47075"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b="1" dirty="0"/>
              <a:t>Speaker: </a:t>
            </a:r>
            <a:r>
              <a:rPr lang="en-US" dirty="0"/>
              <a:t>Jessica Klemencic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Hand wash stations come in many shapes and forms, but they all include:</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A gravity-fed container with a spigot filled with warm water (from an approved source)</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A catch bucket to keep the dirty water from falling on the ground</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Hand soap</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Paper towels</a:t>
            </a:r>
          </a:p>
        </p:txBody>
      </p:sp>
      <p:sp>
        <p:nvSpPr>
          <p:cNvPr id="217" name="Google Shape;217;p19:notes"/>
          <p:cNvSpPr txBox="1">
            <a:spLocks noGrp="1"/>
          </p:cNvSpPr>
          <p:nvPr>
            <p:ph type="sldNum" idx="12"/>
          </p:nvPr>
        </p:nvSpPr>
        <p:spPr>
          <a:xfrm>
            <a:off x="4023092" y="8917422"/>
            <a:ext cx="3077739" cy="471053"/>
          </a:xfrm>
          <a:prstGeom prst="rect">
            <a:avLst/>
          </a:prstGeom>
          <a:noFill/>
          <a:ln>
            <a:noFill/>
          </a:ln>
        </p:spPr>
        <p:txBody>
          <a:bodyPr spcFirstLastPara="1" wrap="square" lIns="94200" tIns="47075" rIns="94200" bIns="47075" anchor="b" anchorCtr="0">
            <a:noAutofit/>
          </a:bodyPr>
          <a:lstStyle/>
          <a:p>
            <a:pPr marL="0" lvl="0" indent="0" algn="r" rtl="0">
              <a:lnSpc>
                <a:spcPct val="100000"/>
              </a:lnSpc>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Speaker: </a:t>
            </a:r>
            <a:r>
              <a:rPr lang="en-US" dirty="0"/>
              <a:t>Jessica Klemencic </a:t>
            </a:r>
          </a:p>
          <a:p>
            <a:endParaRPr lang="en-US" dirty="0"/>
          </a:p>
          <a:p>
            <a:r>
              <a:rPr lang="en-US" dirty="0"/>
              <a:t>This slide provides a visual of overview of the 5 risk factors for foodborne illness discussed in a previous slide.</a:t>
            </a:r>
          </a:p>
          <a:p>
            <a:endParaRPr lang="en-US" dirty="0"/>
          </a:p>
          <a:p>
            <a:r>
              <a:rPr lang="en-US" dirty="0"/>
              <a:t>The 5 risk factors for foodborne illness are:</a:t>
            </a:r>
          </a:p>
          <a:p>
            <a:pPr marL="228600" indent="-228600">
              <a:buAutoNum type="arabicParenR"/>
            </a:pPr>
            <a:r>
              <a:rPr lang="en-US" dirty="0"/>
              <a:t>Food from unapproved sources</a:t>
            </a:r>
          </a:p>
          <a:p>
            <a:pPr marL="628650" lvl="1" indent="-171450">
              <a:buFont typeface="Wingdings" panose="05000000000000000000" pitchFamily="2" charset="2"/>
              <a:buChar char="Ø"/>
            </a:pPr>
            <a:r>
              <a:rPr lang="en-US" dirty="0"/>
              <a:t>make sure you have your receipts and invoices available</a:t>
            </a:r>
          </a:p>
          <a:p>
            <a:pPr marL="628650" lvl="1" indent="-171450">
              <a:buFont typeface="Wingdings" panose="05000000000000000000" pitchFamily="2" charset="2"/>
              <a:buChar char="Ø"/>
            </a:pPr>
            <a:r>
              <a:rPr lang="en-US" dirty="0"/>
              <a:t>Food includes water—use approved water hose—green garden hoses are not acceptable, they need to be food grade </a:t>
            </a:r>
          </a:p>
          <a:p>
            <a:pPr marL="228600" indent="-228600">
              <a:buAutoNum type="arabicParenR"/>
            </a:pPr>
            <a:r>
              <a:rPr lang="en-US" dirty="0"/>
              <a:t>Improper employee health and hygiene</a:t>
            </a:r>
          </a:p>
          <a:p>
            <a:pPr marL="685800" lvl="1" indent="-228600">
              <a:buFont typeface="Wingdings" panose="05000000000000000000" pitchFamily="2" charset="2"/>
              <a:buChar char="Ø"/>
            </a:pPr>
            <a:r>
              <a:rPr lang="en-US" dirty="0"/>
              <a:t>do not work when you are sick</a:t>
            </a:r>
          </a:p>
          <a:p>
            <a:pPr marL="685800" lvl="1" indent="-228600">
              <a:buFont typeface="Wingdings" panose="05000000000000000000" pitchFamily="2" charset="2"/>
              <a:buChar char="Ø"/>
            </a:pPr>
            <a:r>
              <a:rPr lang="en-US" dirty="0"/>
              <a:t>wash your hands after changing tasks</a:t>
            </a:r>
          </a:p>
          <a:p>
            <a:pPr marL="685800" lvl="1" indent="-228600">
              <a:buFont typeface="Wingdings" panose="05000000000000000000" pitchFamily="2" charset="2"/>
              <a:buChar char="Ø"/>
            </a:pPr>
            <a:r>
              <a:rPr lang="en-US" dirty="0"/>
              <a:t>Change gloves when they become dirty or torn and wash your hands before putting new gloves on</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Improper holding temperatures (hot and cold holding)</a:t>
            </a:r>
          </a:p>
          <a:p>
            <a:pPr marL="685800" marR="0" lvl="1"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use a thin-tip probe thermometer to check your food temperatures</a:t>
            </a:r>
          </a:p>
          <a:p>
            <a:pPr marL="685800" marR="0" lvl="1"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keep thermometers in your cooler or refrigerator at the warmest location to easily monitor the temperature</a:t>
            </a:r>
          </a:p>
          <a:p>
            <a:pPr marL="228600" indent="-228600">
              <a:buAutoNum type="arabicParenR"/>
            </a:pPr>
            <a:r>
              <a:rPr lang="en-US" dirty="0"/>
              <a:t>Improper cooking temperatures</a:t>
            </a:r>
          </a:p>
          <a:p>
            <a:pPr marL="685800" lvl="1" indent="-228600">
              <a:buFont typeface="Wingdings" panose="05000000000000000000" pitchFamily="2" charset="2"/>
              <a:buChar char="Ø"/>
            </a:pPr>
            <a:r>
              <a:rPr lang="en-US" dirty="0"/>
              <a:t>use a thin-tip probe thermometer to check your food temperatures</a:t>
            </a:r>
          </a:p>
          <a:p>
            <a:pPr marL="228600" indent="-228600">
              <a:buAutoNum type="arabicParenR"/>
            </a:pPr>
            <a:r>
              <a:rPr lang="en-US" dirty="0"/>
              <a:t>Dirty and /or contaminated utensils and equipment</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  wash, rinse, and sanitize food contact surfaces</a:t>
            </a:r>
          </a:p>
          <a:p>
            <a:pPr marL="628650" lvl="1" indent="-171450">
              <a:buFont typeface="Wingdings" panose="05000000000000000000" pitchFamily="2" charset="2"/>
              <a:buChar char="Ø"/>
            </a:pPr>
            <a:r>
              <a:rPr lang="en-US" dirty="0"/>
              <a:t>  check your sanitizer concentration using the appropriate test strip </a:t>
            </a:r>
          </a:p>
          <a:p>
            <a:pPr marL="628650" lvl="1" indent="-171450">
              <a:buFont typeface="Wingdings" panose="05000000000000000000" pitchFamily="2" charset="2"/>
              <a:buChar char="Ø"/>
            </a:pPr>
            <a:r>
              <a:rPr lang="en-US" dirty="0"/>
              <a:t>  prevent cross contamination of ready-to-eat foods</a:t>
            </a:r>
          </a:p>
          <a:p>
            <a:pPr marL="628650" lvl="1" indent="-171450">
              <a:buFont typeface="Wingdings" panose="05000000000000000000" pitchFamily="2" charset="2"/>
              <a:buChar char="Ø"/>
            </a:pPr>
            <a:r>
              <a:rPr lang="en-US" dirty="0"/>
              <a:t>  prevent contamination of clean utensils and equipment</a:t>
            </a:r>
          </a:p>
          <a:p>
            <a:pPr marL="228600" indent="-228600">
              <a:buAutoNum type="arabicParenR"/>
            </a:pPr>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fld id="{200E5F89-6CE0-42EF-91D6-18EDAB94F650}" type="slidenum">
              <a:rPr lang="en-US" smtClean="0"/>
              <a:t>19</a:t>
            </a:fld>
            <a:endParaRPr lang="en-US"/>
          </a:p>
        </p:txBody>
      </p:sp>
    </p:spTree>
    <p:extLst>
      <p:ext uri="{BB962C8B-B14F-4D97-AF65-F5344CB8AC3E}">
        <p14:creationId xmlns:p14="http://schemas.microsoft.com/office/powerpoint/2010/main" val="2517279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Speaker: </a:t>
            </a:r>
            <a:r>
              <a:rPr lang="en-US"/>
              <a:t>Whitney Wright</a:t>
            </a:r>
          </a:p>
          <a:p>
            <a:endParaRPr lang="en-US"/>
          </a:p>
          <a:p>
            <a:endParaRPr lang="en-US"/>
          </a:p>
          <a:p>
            <a:r>
              <a:rPr lang="en-US"/>
              <a:t>In the Health Departments Food Safety Division, we have a way of speaking our own language and use several acronyms when discussing food safety.  </a:t>
            </a:r>
          </a:p>
          <a:p>
            <a:endParaRPr lang="en-US"/>
          </a:p>
          <a:p>
            <a:r>
              <a:rPr lang="en-US"/>
              <a:t>So, this slide provides a few of the more commonly used acronyms. </a:t>
            </a:r>
          </a:p>
          <a:p>
            <a:endParaRPr lang="en-US"/>
          </a:p>
          <a:p>
            <a:endParaRPr lang="en-US"/>
          </a:p>
        </p:txBody>
      </p:sp>
      <p:sp>
        <p:nvSpPr>
          <p:cNvPr id="4" name="Slide Number Placeholder 3"/>
          <p:cNvSpPr>
            <a:spLocks noGrp="1"/>
          </p:cNvSpPr>
          <p:nvPr>
            <p:ph type="sldNum" sz="quarter" idx="5"/>
          </p:nvPr>
        </p:nvSpPr>
        <p:spPr/>
        <p:txBody>
          <a:bodyPr/>
          <a:lstStyle/>
          <a:p>
            <a:fld id="{200E5F89-6CE0-42EF-91D6-18EDAB94F650}" type="slidenum">
              <a:rPr lang="en-US" smtClean="0"/>
              <a:t>2</a:t>
            </a:fld>
            <a:endParaRPr lang="en-US"/>
          </a:p>
        </p:txBody>
      </p:sp>
    </p:spTree>
    <p:extLst>
      <p:ext uri="{BB962C8B-B14F-4D97-AF65-F5344CB8AC3E}">
        <p14:creationId xmlns:p14="http://schemas.microsoft.com/office/powerpoint/2010/main" val="40549855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5: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p25:notes"/>
          <p:cNvSpPr txBox="1">
            <a:spLocks noGrp="1"/>
          </p:cNvSpPr>
          <p:nvPr>
            <p:ph type="body" idx="1"/>
          </p:nvPr>
        </p:nvSpPr>
        <p:spPr>
          <a:xfrm>
            <a:off x="710248" y="4518204"/>
            <a:ext cx="5681980" cy="3696712"/>
          </a:xfrm>
          <a:prstGeom prst="rect">
            <a:avLst/>
          </a:prstGeom>
          <a:noFill/>
          <a:ln>
            <a:noFill/>
          </a:ln>
        </p:spPr>
        <p:txBody>
          <a:bodyPr spcFirstLastPara="1" wrap="square" lIns="94200" tIns="47075" rIns="94200" bIns="47075"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b="1"/>
              <a:t>Speaker: </a:t>
            </a:r>
            <a:r>
              <a:rPr lang="en-US"/>
              <a:t>Jessica Klemencic </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r>
              <a:rPr lang="en-US"/>
              <a:t>Dispose of your wastewater properly—do not dispose on the ground or in a storm drain</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r>
              <a:rPr lang="en-US"/>
              <a:t>Check with your market manager/coordinator to see if they are providing wastewater disposal.</a:t>
            </a:r>
          </a:p>
          <a:p>
            <a:pPr marL="0" lvl="0" indent="0" algn="l" rtl="0">
              <a:lnSpc>
                <a:spcPct val="100000"/>
              </a:lnSpc>
              <a:spcBef>
                <a:spcPts val="0"/>
              </a:spcBef>
              <a:spcAft>
                <a:spcPts val="0"/>
              </a:spcAft>
              <a:buSzPts val="1400"/>
              <a:buNone/>
            </a:pPr>
            <a:endParaRPr lang="en-US"/>
          </a:p>
          <a:p>
            <a:pPr marL="0" lvl="0" indent="0" algn="l" rtl="0">
              <a:lnSpc>
                <a:spcPct val="100000"/>
              </a:lnSpc>
              <a:spcBef>
                <a:spcPts val="0"/>
              </a:spcBef>
              <a:spcAft>
                <a:spcPts val="0"/>
              </a:spcAft>
              <a:buSzPts val="1400"/>
              <a:buNone/>
            </a:pPr>
            <a:r>
              <a:rPr lang="en-US"/>
              <a:t>Approved methods of disposal include:</a:t>
            </a:r>
          </a:p>
          <a:p>
            <a:pPr marL="171450" lvl="0" indent="-171450" algn="l" rtl="0">
              <a:lnSpc>
                <a:spcPct val="100000"/>
              </a:lnSpc>
              <a:spcBef>
                <a:spcPts val="0"/>
              </a:spcBef>
              <a:spcAft>
                <a:spcPts val="0"/>
              </a:spcAft>
              <a:buSzPts val="1400"/>
              <a:buFont typeface="Wingdings" panose="05000000000000000000" pitchFamily="2" charset="2"/>
              <a:buChar char="Ø"/>
            </a:pPr>
            <a:r>
              <a:rPr lang="en-US"/>
              <a:t>through a sanitary sewer connection or</a:t>
            </a:r>
          </a:p>
          <a:p>
            <a:pPr marL="171450" lvl="0" indent="-171450" algn="l" rtl="0">
              <a:lnSpc>
                <a:spcPct val="100000"/>
              </a:lnSpc>
              <a:spcBef>
                <a:spcPts val="0"/>
              </a:spcBef>
              <a:spcAft>
                <a:spcPts val="0"/>
              </a:spcAft>
              <a:buSzPts val="1400"/>
              <a:buFont typeface="Wingdings" panose="05000000000000000000" pitchFamily="2" charset="2"/>
              <a:buChar char="Ø"/>
            </a:pPr>
            <a:r>
              <a:rPr lang="en-US"/>
              <a:t>approved wastewater tanks collected by an approved wastewater disposal company</a:t>
            </a:r>
          </a:p>
        </p:txBody>
      </p:sp>
      <p:sp>
        <p:nvSpPr>
          <p:cNvPr id="270" name="Google Shape;270;p25:notes"/>
          <p:cNvSpPr txBox="1">
            <a:spLocks noGrp="1"/>
          </p:cNvSpPr>
          <p:nvPr>
            <p:ph type="sldNum" idx="12"/>
          </p:nvPr>
        </p:nvSpPr>
        <p:spPr>
          <a:xfrm>
            <a:off x="4023092" y="8917422"/>
            <a:ext cx="3077739" cy="471053"/>
          </a:xfrm>
          <a:prstGeom prst="rect">
            <a:avLst/>
          </a:prstGeom>
          <a:noFill/>
          <a:ln>
            <a:noFill/>
          </a:ln>
        </p:spPr>
        <p:txBody>
          <a:bodyPr spcFirstLastPara="1" wrap="square" lIns="94200" tIns="47075" rIns="94200" bIns="47075" anchor="b" anchorCtr="0">
            <a:noAutofit/>
          </a:bodyPr>
          <a:lstStyle/>
          <a:p>
            <a:pPr marL="0" lvl="0" indent="0" algn="r" rtl="0">
              <a:lnSpc>
                <a:spcPct val="100000"/>
              </a:lnSpc>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Speaker: </a:t>
            </a:r>
            <a:r>
              <a:rPr lang="en-US" dirty="0"/>
              <a:t>Jessica Klemencic </a:t>
            </a:r>
          </a:p>
          <a:p>
            <a:endParaRPr lang="en-US" dirty="0"/>
          </a:p>
          <a:p>
            <a:pPr marL="171450" indent="-171450">
              <a:buFont typeface="Arial" panose="020B0604020202020204" pitchFamily="34" charset="0"/>
              <a:buChar char="•"/>
            </a:pPr>
            <a:r>
              <a:rPr lang="en-US" dirty="0"/>
              <a:t>Contact the LHD: not all LHD’s use the state application and there may local requirements specific for events like farmers markets</a:t>
            </a:r>
          </a:p>
          <a:p>
            <a:pPr marL="171450" indent="-171450">
              <a:buFont typeface="Arial" panose="020B0604020202020204" pitchFamily="34" charset="0"/>
              <a:buChar char="•"/>
            </a:pPr>
            <a:r>
              <a:rPr lang="en-US" dirty="0"/>
              <a:t>The $40 fee covers you for the calendar year. You may be required to complete new applications, but not pay the fee to participate in multiple farmers market </a:t>
            </a:r>
          </a:p>
          <a:p>
            <a:pPr marL="171450" indent="-171450">
              <a:buFont typeface="Arial" panose="020B0604020202020204" pitchFamily="34" charset="0"/>
              <a:buChar char="•"/>
            </a:pPr>
            <a:r>
              <a:rPr lang="en-US" dirty="0"/>
              <a:t>The dates of operation could be a single farmers market or could be multiple farmers markets or a market with multiple dates e.g. RVA Big Market at Bryan Park is a weekly market occurring throughout the summer and winter.</a:t>
            </a:r>
          </a:p>
          <a:p>
            <a:pPr marL="171450" indent="-171450">
              <a:buFont typeface="Arial" panose="020B0604020202020204" pitchFamily="34" charset="0"/>
              <a:buChar char="•"/>
            </a:pPr>
            <a:r>
              <a:rPr lang="en-US" dirty="0"/>
              <a:t>Menu: Make sure you put all the foods you want to sell/prepare on your menu. You can’t add items to the menu the day of the farmers market. Unapproved food cannot be sold.</a:t>
            </a:r>
          </a:p>
        </p:txBody>
      </p:sp>
      <p:sp>
        <p:nvSpPr>
          <p:cNvPr id="4" name="Slide Number Placeholder 3"/>
          <p:cNvSpPr>
            <a:spLocks noGrp="1"/>
          </p:cNvSpPr>
          <p:nvPr>
            <p:ph type="sldNum" sz="quarter" idx="5"/>
          </p:nvPr>
        </p:nvSpPr>
        <p:spPr/>
        <p:txBody>
          <a:bodyPr/>
          <a:lstStyle/>
          <a:p>
            <a:fld id="{200E5F89-6CE0-42EF-91D6-18EDAB94F650}" type="slidenum">
              <a:rPr lang="en-US" smtClean="0"/>
              <a:t>21</a:t>
            </a:fld>
            <a:endParaRPr lang="en-US"/>
          </a:p>
        </p:txBody>
      </p:sp>
    </p:spTree>
    <p:extLst>
      <p:ext uri="{BB962C8B-B14F-4D97-AF65-F5344CB8AC3E}">
        <p14:creationId xmlns:p14="http://schemas.microsoft.com/office/powerpoint/2010/main" val="1084931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Speaker: </a:t>
            </a:r>
            <a:r>
              <a:rPr lang="en-US"/>
              <a:t>Jessica Klemencic </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200E5F89-6CE0-42EF-91D6-18EDAB94F650}" type="slidenum">
              <a:rPr lang="en-US" smtClean="0"/>
              <a:t>22</a:t>
            </a:fld>
            <a:endParaRPr lang="en-US"/>
          </a:p>
        </p:txBody>
      </p:sp>
    </p:spTree>
    <p:extLst>
      <p:ext uri="{BB962C8B-B14F-4D97-AF65-F5344CB8AC3E}">
        <p14:creationId xmlns:p14="http://schemas.microsoft.com/office/powerpoint/2010/main" val="42846854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Speaker: </a:t>
            </a:r>
            <a:r>
              <a:rPr lang="en-US"/>
              <a:t>Jessica Klemencic </a:t>
            </a:r>
          </a:p>
          <a:p>
            <a:endParaRPr lang="en-US"/>
          </a:p>
        </p:txBody>
      </p:sp>
      <p:sp>
        <p:nvSpPr>
          <p:cNvPr id="4" name="Slide Number Placeholder 3"/>
          <p:cNvSpPr>
            <a:spLocks noGrp="1"/>
          </p:cNvSpPr>
          <p:nvPr>
            <p:ph type="sldNum" sz="quarter" idx="5"/>
          </p:nvPr>
        </p:nvSpPr>
        <p:spPr/>
        <p:txBody>
          <a:bodyPr/>
          <a:lstStyle/>
          <a:p>
            <a:fld id="{200E5F89-6CE0-42EF-91D6-18EDAB94F650}" type="slidenum">
              <a:rPr lang="en-US" smtClean="0"/>
              <a:t>23</a:t>
            </a:fld>
            <a:endParaRPr lang="en-US"/>
          </a:p>
        </p:txBody>
      </p:sp>
    </p:spTree>
    <p:extLst>
      <p:ext uri="{BB962C8B-B14F-4D97-AF65-F5344CB8AC3E}">
        <p14:creationId xmlns:p14="http://schemas.microsoft.com/office/powerpoint/2010/main" val="3567888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88F97-592C-86A2-FDA0-3656E9136E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334362-F1F6-26CA-50FC-D8450BD466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FF6CFA-E96D-BDCF-ADC6-1E16150559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Speaker: </a:t>
            </a:r>
            <a:r>
              <a:rPr lang="en-US" dirty="0"/>
              <a:t>Jessica Klemencic </a:t>
            </a:r>
          </a:p>
          <a:p>
            <a:endParaRPr lang="en-US" dirty="0"/>
          </a:p>
          <a:p>
            <a:pPr marL="0" indent="0">
              <a:buFont typeface="Arial" panose="020B0604020202020204" pitchFamily="34" charset="0"/>
              <a:buNone/>
            </a:pPr>
            <a:r>
              <a:rPr lang="en-US" dirty="0"/>
              <a:t>We’ve covered a lot of information today and you may have more questions that did not get answered today.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VAFMA compiled questions and answers received from last year’s summit into a comprehensive FAQ document which can be found by visiting their website at the link provided. </a:t>
            </a:r>
          </a:p>
        </p:txBody>
      </p:sp>
      <p:sp>
        <p:nvSpPr>
          <p:cNvPr id="4" name="Slide Number Placeholder 3">
            <a:extLst>
              <a:ext uri="{FF2B5EF4-FFF2-40B4-BE49-F238E27FC236}">
                <a16:creationId xmlns:a16="http://schemas.microsoft.com/office/drawing/2014/main" id="{7941BCA1-469B-AA24-1452-297D07DA7D39}"/>
              </a:ext>
            </a:extLst>
          </p:cNvPr>
          <p:cNvSpPr>
            <a:spLocks noGrp="1"/>
          </p:cNvSpPr>
          <p:nvPr>
            <p:ph type="sldNum" sz="quarter" idx="5"/>
          </p:nvPr>
        </p:nvSpPr>
        <p:spPr/>
        <p:txBody>
          <a:bodyPr/>
          <a:lstStyle/>
          <a:p>
            <a:fld id="{200E5F89-6CE0-42EF-91D6-18EDAB94F650}" type="slidenum">
              <a:rPr lang="en-US" smtClean="0"/>
              <a:t>24</a:t>
            </a:fld>
            <a:endParaRPr lang="en-US"/>
          </a:p>
        </p:txBody>
      </p:sp>
    </p:spTree>
    <p:extLst>
      <p:ext uri="{BB962C8B-B14F-4D97-AF65-F5344CB8AC3E}">
        <p14:creationId xmlns:p14="http://schemas.microsoft.com/office/powerpoint/2010/main" val="4264880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B3205-6D92-95A6-1A16-A4F5E782B1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FCFE7C-1A4C-D612-5A52-7AFFD31009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D9A8AB-FB5F-481D-58C3-342B4A8F538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Speaker: </a:t>
            </a:r>
            <a:r>
              <a:rPr lang="en-US" dirty="0"/>
              <a:t>Jessica Klemencic </a:t>
            </a:r>
          </a:p>
          <a:p>
            <a:endParaRPr lang="en-US" dirty="0"/>
          </a:p>
          <a:p>
            <a:r>
              <a:rPr lang="en-US" dirty="0"/>
              <a:t>Here is a screenshot of the table of contents</a:t>
            </a:r>
          </a:p>
        </p:txBody>
      </p:sp>
      <p:sp>
        <p:nvSpPr>
          <p:cNvPr id="4" name="Slide Number Placeholder 3">
            <a:extLst>
              <a:ext uri="{FF2B5EF4-FFF2-40B4-BE49-F238E27FC236}">
                <a16:creationId xmlns:a16="http://schemas.microsoft.com/office/drawing/2014/main" id="{4A61B57E-17B3-503A-2693-F5F78E0C36DD}"/>
              </a:ext>
            </a:extLst>
          </p:cNvPr>
          <p:cNvSpPr>
            <a:spLocks noGrp="1"/>
          </p:cNvSpPr>
          <p:nvPr>
            <p:ph type="sldNum" sz="quarter" idx="5"/>
          </p:nvPr>
        </p:nvSpPr>
        <p:spPr/>
        <p:txBody>
          <a:bodyPr/>
          <a:lstStyle/>
          <a:p>
            <a:fld id="{200E5F89-6CE0-42EF-91D6-18EDAB94F650}" type="slidenum">
              <a:rPr lang="en-US" smtClean="0"/>
              <a:t>25</a:t>
            </a:fld>
            <a:endParaRPr lang="en-US"/>
          </a:p>
        </p:txBody>
      </p:sp>
    </p:spTree>
    <p:extLst>
      <p:ext uri="{BB962C8B-B14F-4D97-AF65-F5344CB8AC3E}">
        <p14:creationId xmlns:p14="http://schemas.microsoft.com/office/powerpoint/2010/main" val="34375125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806F0-BCCA-FB6F-2AB4-7DBC9849D5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7409E0-943C-85C6-F6CB-2EFC37707B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C23C5D-44A0-4320-8468-2D0D59B23E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Speaker: </a:t>
            </a:r>
            <a:r>
              <a:rPr lang="en-US"/>
              <a:t>Jessica Klemencic </a:t>
            </a:r>
          </a:p>
          <a:p>
            <a:pPr marL="0" indent="0">
              <a:buFont typeface="Arial" panose="020B0604020202020204" pitchFamily="34" charset="0"/>
              <a:buNone/>
            </a:pPr>
            <a:endParaRPr lang="en-US"/>
          </a:p>
          <a:p>
            <a:pPr marL="0" indent="0">
              <a:buFont typeface="Arial" panose="020B0604020202020204" pitchFamily="34" charset="0"/>
              <a:buNone/>
            </a:pPr>
            <a:r>
              <a:rPr lang="en-US"/>
              <a:t>There are a few ways to locate a local health department</a:t>
            </a:r>
          </a:p>
          <a:p>
            <a:endParaRPr lang="en-US"/>
          </a:p>
        </p:txBody>
      </p:sp>
      <p:sp>
        <p:nvSpPr>
          <p:cNvPr id="4" name="Slide Number Placeholder 3">
            <a:extLst>
              <a:ext uri="{FF2B5EF4-FFF2-40B4-BE49-F238E27FC236}">
                <a16:creationId xmlns:a16="http://schemas.microsoft.com/office/drawing/2014/main" id="{9261C65E-4AC9-01BE-F483-46F5A952BD63}"/>
              </a:ext>
            </a:extLst>
          </p:cNvPr>
          <p:cNvSpPr>
            <a:spLocks noGrp="1"/>
          </p:cNvSpPr>
          <p:nvPr>
            <p:ph type="sldNum" sz="quarter" idx="5"/>
          </p:nvPr>
        </p:nvSpPr>
        <p:spPr/>
        <p:txBody>
          <a:bodyPr/>
          <a:lstStyle/>
          <a:p>
            <a:fld id="{200E5F89-6CE0-42EF-91D6-18EDAB94F650}" type="slidenum">
              <a:rPr lang="en-US" smtClean="0"/>
              <a:t>26</a:t>
            </a:fld>
            <a:endParaRPr lang="en-US"/>
          </a:p>
        </p:txBody>
      </p:sp>
    </p:spTree>
    <p:extLst>
      <p:ext uri="{BB962C8B-B14F-4D97-AF65-F5344CB8AC3E}">
        <p14:creationId xmlns:p14="http://schemas.microsoft.com/office/powerpoint/2010/main" val="329523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24043-F435-ACB2-C842-6E1FFF4D77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94FF20-6CC8-FBF1-F073-45CCB5FEEB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AD8911-C5C0-0CE4-8A80-A7A9BCF382B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Speaker: </a:t>
            </a:r>
            <a:r>
              <a:rPr lang="en-US" dirty="0"/>
              <a:t>Jessica Klemencic </a:t>
            </a:r>
          </a:p>
          <a:p>
            <a:endParaRPr lang="en-US" dirty="0"/>
          </a:p>
          <a:p>
            <a:r>
              <a:rPr lang="en-US" dirty="0"/>
              <a:t>This is what our “Local Health Districts” page looks like (the link is provided on our resources slide at the end of this presentation)</a:t>
            </a:r>
          </a:p>
          <a:p>
            <a:r>
              <a:rPr lang="en-US" dirty="0"/>
              <a:t>You can find your local health department one of two ways:</a:t>
            </a:r>
          </a:p>
          <a:p>
            <a:pPr marL="171450" indent="-171450">
              <a:buFont typeface="Wingdings" panose="05000000000000000000" pitchFamily="2" charset="2"/>
              <a:buChar char="Ø"/>
            </a:pPr>
            <a:r>
              <a:rPr lang="en-US" dirty="0"/>
              <a:t>Use the health department locator tool (circled in orange), or</a:t>
            </a:r>
          </a:p>
          <a:p>
            <a:pPr marL="171450" indent="-171450">
              <a:buFont typeface="Wingdings" panose="05000000000000000000" pitchFamily="2" charset="2"/>
              <a:buChar char="Ø"/>
            </a:pPr>
            <a:r>
              <a:rPr lang="en-US" dirty="0"/>
              <a:t>Refer to the map and click on the local health district name. Once you enter the LHD page, click on the “Environmental Health” or “Food Safety” link</a:t>
            </a:r>
          </a:p>
        </p:txBody>
      </p:sp>
      <p:sp>
        <p:nvSpPr>
          <p:cNvPr id="4" name="Slide Number Placeholder 3">
            <a:extLst>
              <a:ext uri="{FF2B5EF4-FFF2-40B4-BE49-F238E27FC236}">
                <a16:creationId xmlns:a16="http://schemas.microsoft.com/office/drawing/2014/main" id="{812EBE54-941A-A07E-B4E3-F821C06F9C39}"/>
              </a:ext>
            </a:extLst>
          </p:cNvPr>
          <p:cNvSpPr>
            <a:spLocks noGrp="1"/>
          </p:cNvSpPr>
          <p:nvPr>
            <p:ph type="sldNum" sz="quarter" idx="5"/>
          </p:nvPr>
        </p:nvSpPr>
        <p:spPr/>
        <p:txBody>
          <a:bodyPr/>
          <a:lstStyle/>
          <a:p>
            <a:fld id="{200E5F89-6CE0-42EF-91D6-18EDAB94F650}" type="slidenum">
              <a:rPr lang="en-US" smtClean="0"/>
              <a:t>27</a:t>
            </a:fld>
            <a:endParaRPr lang="en-US"/>
          </a:p>
        </p:txBody>
      </p:sp>
    </p:spTree>
    <p:extLst>
      <p:ext uri="{BB962C8B-B14F-4D97-AF65-F5344CB8AC3E}">
        <p14:creationId xmlns:p14="http://schemas.microsoft.com/office/powerpoint/2010/main" val="23503863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Speaker: </a:t>
            </a:r>
            <a:r>
              <a:rPr lang="en-US" dirty="0"/>
              <a:t>Jessica Klemencic </a:t>
            </a:r>
          </a:p>
          <a:p>
            <a:endParaRPr lang="en-US" dirty="0"/>
          </a:p>
          <a:p>
            <a:r>
              <a:rPr lang="en-US" dirty="0"/>
              <a:t>When you visit our Food Safety in Virginia website, this is what our main landing page looks like.</a:t>
            </a:r>
          </a:p>
          <a:p>
            <a:endParaRPr lang="en-US" dirty="0"/>
          </a:p>
          <a:p>
            <a:r>
              <a:rPr lang="en-US" dirty="0"/>
              <a:t>You can find information that includes Policies and Local Ordinances, TFE, Mobile Units, and the VDACS-VDH MOU</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200E5F89-6CE0-42EF-91D6-18EDAB94F650}" type="slidenum">
              <a:rPr lang="en-US" smtClean="0"/>
              <a:t>28</a:t>
            </a:fld>
            <a:endParaRPr lang="en-US"/>
          </a:p>
        </p:txBody>
      </p:sp>
    </p:spTree>
    <p:extLst>
      <p:ext uri="{BB962C8B-B14F-4D97-AF65-F5344CB8AC3E}">
        <p14:creationId xmlns:p14="http://schemas.microsoft.com/office/powerpoint/2010/main" val="13616521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Speaker: </a:t>
            </a:r>
            <a:r>
              <a:rPr lang="en-US" dirty="0"/>
              <a:t>Jessica Klemencic </a:t>
            </a:r>
          </a:p>
          <a:p>
            <a:endParaRPr lang="en-US" dirty="0"/>
          </a:p>
          <a:p>
            <a:r>
              <a:rPr lang="en-US" dirty="0"/>
              <a:t>This slide indicates what localities have local requirements for TFE and Mobile units and is on under “Policies and Local Ordinances” </a:t>
            </a:r>
          </a:p>
          <a:p>
            <a:endParaRPr lang="en-US" dirty="0"/>
          </a:p>
        </p:txBody>
      </p:sp>
      <p:sp>
        <p:nvSpPr>
          <p:cNvPr id="4" name="Slide Number Placeholder 3"/>
          <p:cNvSpPr>
            <a:spLocks noGrp="1"/>
          </p:cNvSpPr>
          <p:nvPr>
            <p:ph type="sldNum" sz="quarter" idx="5"/>
          </p:nvPr>
        </p:nvSpPr>
        <p:spPr/>
        <p:txBody>
          <a:bodyPr/>
          <a:lstStyle/>
          <a:p>
            <a:fld id="{200E5F89-6CE0-42EF-91D6-18EDAB94F650}" type="slidenum">
              <a:rPr lang="en-US" smtClean="0"/>
              <a:t>29</a:t>
            </a:fld>
            <a:endParaRPr lang="en-US"/>
          </a:p>
        </p:txBody>
      </p:sp>
    </p:spTree>
    <p:extLst>
      <p:ext uri="{BB962C8B-B14F-4D97-AF65-F5344CB8AC3E}">
        <p14:creationId xmlns:p14="http://schemas.microsoft.com/office/powerpoint/2010/main" val="1287449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Speaker: </a:t>
            </a:r>
            <a:r>
              <a:rPr lang="en-US"/>
              <a:t>Whitney Wright</a:t>
            </a:r>
          </a:p>
          <a:p>
            <a:endParaRPr lang="en-US"/>
          </a:p>
          <a:p>
            <a:r>
              <a:rPr lang="en-US"/>
              <a:t>The next two slides are new for this season.  At last years 2024 General Assembly Session there were 2 bills that passed and went into law on July 1</a:t>
            </a:r>
            <a:r>
              <a:rPr lang="en-US" baseline="30000"/>
              <a:t>st</a:t>
            </a:r>
            <a:r>
              <a:rPr lang="en-US"/>
              <a:t> 2024.  </a:t>
            </a:r>
          </a:p>
          <a:p>
            <a:endParaRPr lang="en-US"/>
          </a:p>
          <a:p>
            <a:r>
              <a:rPr lang="en-US"/>
              <a:t>On this slide is House Bill 57 that allowed Food Safety Exempt Organizations to now PARTICIPATE in other Events. </a:t>
            </a:r>
          </a:p>
          <a:p>
            <a:endParaRPr lang="en-US"/>
          </a:p>
          <a:p>
            <a:r>
              <a:rPr lang="en-US"/>
              <a:t>There are still 3 important limitations Exempt Organizations need to keep in mind:</a:t>
            </a:r>
          </a:p>
          <a:p>
            <a:endParaRPr lang="en-US"/>
          </a:p>
          <a:p>
            <a:pPr marL="171450" indent="-171450">
              <a:buFont typeface="Arial" panose="020B0604020202020204" pitchFamily="34" charset="0"/>
              <a:buChar char="•"/>
            </a:pPr>
            <a:r>
              <a:rPr lang="en-US"/>
              <a:t>Duration of event can not be more than 2 days</a:t>
            </a:r>
          </a:p>
          <a:p>
            <a:endParaRPr lang="en-US"/>
          </a:p>
          <a:p>
            <a:pPr marL="171450" indent="-171450">
              <a:buFont typeface="Arial" panose="020B0604020202020204" pitchFamily="34" charset="0"/>
              <a:buChar char="•"/>
            </a:pPr>
            <a:r>
              <a:rPr lang="en-US"/>
              <a:t>Food may only be prepared in the homes of its members, in the exempt organization's kitchen (if they have one), or purchased or donated from a permitted food establishment. </a:t>
            </a:r>
          </a:p>
          <a:p>
            <a:endParaRPr lang="en-US"/>
          </a:p>
          <a:p>
            <a:pPr marL="171450" indent="-171450">
              <a:buFont typeface="Arial" panose="020B0604020202020204" pitchFamily="34" charset="0"/>
              <a:buChar char="•"/>
            </a:pPr>
            <a:r>
              <a:rPr lang="en-US"/>
              <a:t>Lastly, Any food prepared onsite (such as at Farmers Market) is not exempt from a permit, however the permit fee for the exempt organization would be waived. </a:t>
            </a:r>
          </a:p>
          <a:p>
            <a:endParaRPr lang="en-US"/>
          </a:p>
          <a:p>
            <a:endParaRPr lang="en-US"/>
          </a:p>
        </p:txBody>
      </p:sp>
      <p:sp>
        <p:nvSpPr>
          <p:cNvPr id="4" name="Slide Number Placeholder 3"/>
          <p:cNvSpPr>
            <a:spLocks noGrp="1"/>
          </p:cNvSpPr>
          <p:nvPr>
            <p:ph type="sldNum" sz="quarter" idx="5"/>
          </p:nvPr>
        </p:nvSpPr>
        <p:spPr/>
        <p:txBody>
          <a:bodyPr/>
          <a:lstStyle/>
          <a:p>
            <a:fld id="{200E5F89-6CE0-42EF-91D6-18EDAB94F650}" type="slidenum">
              <a:rPr lang="en-US" smtClean="0"/>
              <a:t>3</a:t>
            </a:fld>
            <a:endParaRPr lang="en-US"/>
          </a:p>
        </p:txBody>
      </p:sp>
    </p:spTree>
    <p:extLst>
      <p:ext uri="{BB962C8B-B14F-4D97-AF65-F5344CB8AC3E}">
        <p14:creationId xmlns:p14="http://schemas.microsoft.com/office/powerpoint/2010/main" val="19023504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7A288-BD92-9E3B-97A6-131D5117D4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5680E5-51F4-9DDE-269D-DD2803B573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7D8DF7-10AD-9EAB-049B-7EF520C4B59A}"/>
              </a:ext>
            </a:extLst>
          </p:cNvPr>
          <p:cNvSpPr>
            <a:spLocks noGrp="1"/>
          </p:cNvSpPr>
          <p:nvPr>
            <p:ph type="body" idx="1"/>
          </p:nvPr>
        </p:nvSpPr>
        <p:spPr/>
        <p:txBody>
          <a:bodyPr/>
          <a:lstStyle/>
          <a:p>
            <a:r>
              <a:rPr lang="en-US" b="1" dirty="0"/>
              <a:t>Speaker: </a:t>
            </a:r>
            <a:r>
              <a:rPr lang="en-US" dirty="0"/>
              <a:t>Jessica Klemencic </a:t>
            </a:r>
          </a:p>
          <a:p>
            <a:endParaRPr lang="en-US" dirty="0"/>
          </a:p>
          <a:p>
            <a:r>
              <a:rPr lang="en-US" dirty="0"/>
              <a:t>This QR code will take you directly to our TFE webpage.</a:t>
            </a:r>
          </a:p>
        </p:txBody>
      </p:sp>
      <p:sp>
        <p:nvSpPr>
          <p:cNvPr id="4" name="Slide Number Placeholder 3">
            <a:extLst>
              <a:ext uri="{FF2B5EF4-FFF2-40B4-BE49-F238E27FC236}">
                <a16:creationId xmlns:a16="http://schemas.microsoft.com/office/drawing/2014/main" id="{BE141998-2B85-01E9-DE94-5AD33A8FBDBF}"/>
              </a:ext>
            </a:extLst>
          </p:cNvPr>
          <p:cNvSpPr>
            <a:spLocks noGrp="1"/>
          </p:cNvSpPr>
          <p:nvPr>
            <p:ph type="sldNum" sz="quarter" idx="5"/>
          </p:nvPr>
        </p:nvSpPr>
        <p:spPr/>
        <p:txBody>
          <a:bodyPr/>
          <a:lstStyle/>
          <a:p>
            <a:fld id="{200E5F89-6CE0-42EF-91D6-18EDAB94F650}" type="slidenum">
              <a:rPr lang="en-US" smtClean="0"/>
              <a:t>30</a:t>
            </a:fld>
            <a:endParaRPr lang="en-US"/>
          </a:p>
        </p:txBody>
      </p:sp>
    </p:spTree>
    <p:extLst>
      <p:ext uri="{BB962C8B-B14F-4D97-AF65-F5344CB8AC3E}">
        <p14:creationId xmlns:p14="http://schemas.microsoft.com/office/powerpoint/2010/main" val="31816735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3A7F6-D229-3217-D3C8-2DCB7EAC67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DD9CB1-85E9-16E1-08B2-96AB3101D9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A6B2D9-7251-0DFF-B2FF-7AD25175E5C4}"/>
              </a:ext>
            </a:extLst>
          </p:cNvPr>
          <p:cNvSpPr>
            <a:spLocks noGrp="1"/>
          </p:cNvSpPr>
          <p:nvPr>
            <p:ph type="body" idx="1"/>
          </p:nvPr>
        </p:nvSpPr>
        <p:spPr/>
        <p:txBody>
          <a:bodyPr/>
          <a:lstStyle/>
          <a:p>
            <a:r>
              <a:rPr lang="en-US" b="1" dirty="0"/>
              <a:t>Speaker: </a:t>
            </a:r>
            <a:r>
              <a:rPr lang="en-US" dirty="0"/>
              <a:t>Jessica Klemencic </a:t>
            </a:r>
          </a:p>
          <a:p>
            <a:endParaRPr lang="en-US" dirty="0"/>
          </a:p>
          <a:p>
            <a:r>
              <a:rPr lang="en-US" dirty="0"/>
              <a:t>This is what it looks like</a:t>
            </a:r>
          </a:p>
        </p:txBody>
      </p:sp>
      <p:sp>
        <p:nvSpPr>
          <p:cNvPr id="4" name="Slide Number Placeholder 3">
            <a:extLst>
              <a:ext uri="{FF2B5EF4-FFF2-40B4-BE49-F238E27FC236}">
                <a16:creationId xmlns:a16="http://schemas.microsoft.com/office/drawing/2014/main" id="{C36DEF8A-D6AA-9005-DC34-97674BDCB168}"/>
              </a:ext>
            </a:extLst>
          </p:cNvPr>
          <p:cNvSpPr>
            <a:spLocks noGrp="1"/>
          </p:cNvSpPr>
          <p:nvPr>
            <p:ph type="sldNum" sz="quarter" idx="5"/>
          </p:nvPr>
        </p:nvSpPr>
        <p:spPr/>
        <p:txBody>
          <a:bodyPr/>
          <a:lstStyle/>
          <a:p>
            <a:fld id="{200E5F89-6CE0-42EF-91D6-18EDAB94F650}" type="slidenum">
              <a:rPr lang="en-US" smtClean="0"/>
              <a:t>31</a:t>
            </a:fld>
            <a:endParaRPr lang="en-US"/>
          </a:p>
        </p:txBody>
      </p:sp>
    </p:spTree>
    <p:extLst>
      <p:ext uri="{BB962C8B-B14F-4D97-AF65-F5344CB8AC3E}">
        <p14:creationId xmlns:p14="http://schemas.microsoft.com/office/powerpoint/2010/main" val="25544959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0B30E-271D-C260-9B02-20C316E1DF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B15236-31D9-9A9A-9EF7-54904C9C6E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0FDF65-793F-FC5B-E135-6CD56F5E102A}"/>
              </a:ext>
            </a:extLst>
          </p:cNvPr>
          <p:cNvSpPr>
            <a:spLocks noGrp="1"/>
          </p:cNvSpPr>
          <p:nvPr>
            <p:ph type="body" idx="1"/>
          </p:nvPr>
        </p:nvSpPr>
        <p:spPr/>
        <p:txBody>
          <a:bodyPr/>
          <a:lstStyle/>
          <a:p>
            <a:r>
              <a:rPr lang="en-US" b="1" dirty="0"/>
              <a:t>Speaker: </a:t>
            </a:r>
            <a:r>
              <a:rPr lang="en-US" dirty="0"/>
              <a:t>Jessica Klemencic </a:t>
            </a:r>
          </a:p>
          <a:p>
            <a:endParaRPr lang="en-US" dirty="0"/>
          </a:p>
          <a:p>
            <a:r>
              <a:rPr lang="en-US" dirty="0"/>
              <a:t>This QR code will take you to the VDH-VDACS MOU </a:t>
            </a:r>
          </a:p>
        </p:txBody>
      </p:sp>
      <p:sp>
        <p:nvSpPr>
          <p:cNvPr id="4" name="Slide Number Placeholder 3">
            <a:extLst>
              <a:ext uri="{FF2B5EF4-FFF2-40B4-BE49-F238E27FC236}">
                <a16:creationId xmlns:a16="http://schemas.microsoft.com/office/drawing/2014/main" id="{EFB7366A-A85C-6285-CFCA-D95DCD8D9B95}"/>
              </a:ext>
            </a:extLst>
          </p:cNvPr>
          <p:cNvSpPr>
            <a:spLocks noGrp="1"/>
          </p:cNvSpPr>
          <p:nvPr>
            <p:ph type="sldNum" sz="quarter" idx="5"/>
          </p:nvPr>
        </p:nvSpPr>
        <p:spPr/>
        <p:txBody>
          <a:bodyPr/>
          <a:lstStyle/>
          <a:p>
            <a:fld id="{200E5F89-6CE0-42EF-91D6-18EDAB94F650}" type="slidenum">
              <a:rPr lang="en-US" smtClean="0"/>
              <a:t>32</a:t>
            </a:fld>
            <a:endParaRPr lang="en-US"/>
          </a:p>
        </p:txBody>
      </p:sp>
    </p:spTree>
    <p:extLst>
      <p:ext uri="{BB962C8B-B14F-4D97-AF65-F5344CB8AC3E}">
        <p14:creationId xmlns:p14="http://schemas.microsoft.com/office/powerpoint/2010/main" val="22123344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E3D2F-92C1-8448-794F-21FDDE55D5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D74197-EDC1-BD2A-0854-B74913B479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D84D9C-58FA-5A2E-4F99-CA44ECA5AA5C}"/>
              </a:ext>
            </a:extLst>
          </p:cNvPr>
          <p:cNvSpPr>
            <a:spLocks noGrp="1"/>
          </p:cNvSpPr>
          <p:nvPr>
            <p:ph type="body" idx="1"/>
          </p:nvPr>
        </p:nvSpPr>
        <p:spPr/>
        <p:txBody>
          <a:bodyPr/>
          <a:lstStyle/>
          <a:p>
            <a:r>
              <a:rPr lang="en-US" b="1" dirty="0"/>
              <a:t>Speaker: </a:t>
            </a:r>
            <a:r>
              <a:rPr lang="en-US" dirty="0"/>
              <a:t>Jessica Klemencic </a:t>
            </a:r>
          </a:p>
          <a:p>
            <a:endParaRPr lang="en-US" dirty="0"/>
          </a:p>
          <a:p>
            <a:r>
              <a:rPr lang="en-US" dirty="0"/>
              <a:t>This is what the page looks like</a:t>
            </a:r>
          </a:p>
        </p:txBody>
      </p:sp>
      <p:sp>
        <p:nvSpPr>
          <p:cNvPr id="4" name="Slide Number Placeholder 3">
            <a:extLst>
              <a:ext uri="{FF2B5EF4-FFF2-40B4-BE49-F238E27FC236}">
                <a16:creationId xmlns:a16="http://schemas.microsoft.com/office/drawing/2014/main" id="{19C5092E-0136-FFBE-92BB-3C42947A8345}"/>
              </a:ext>
            </a:extLst>
          </p:cNvPr>
          <p:cNvSpPr>
            <a:spLocks noGrp="1"/>
          </p:cNvSpPr>
          <p:nvPr>
            <p:ph type="sldNum" sz="quarter" idx="5"/>
          </p:nvPr>
        </p:nvSpPr>
        <p:spPr/>
        <p:txBody>
          <a:bodyPr/>
          <a:lstStyle/>
          <a:p>
            <a:fld id="{200E5F89-6CE0-42EF-91D6-18EDAB94F650}" type="slidenum">
              <a:rPr lang="en-US" smtClean="0"/>
              <a:t>33</a:t>
            </a:fld>
            <a:endParaRPr lang="en-US"/>
          </a:p>
        </p:txBody>
      </p:sp>
    </p:spTree>
    <p:extLst>
      <p:ext uri="{BB962C8B-B14F-4D97-AF65-F5344CB8AC3E}">
        <p14:creationId xmlns:p14="http://schemas.microsoft.com/office/powerpoint/2010/main" val="11679798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Speaker: </a:t>
            </a:r>
            <a:r>
              <a:rPr lang="en-US"/>
              <a:t>Whitney Wright</a:t>
            </a:r>
          </a:p>
          <a:p>
            <a:endParaRPr lang="en-US"/>
          </a:p>
          <a:p>
            <a:r>
              <a:rPr lang="en-US"/>
              <a:t>These are the  links to see the exemptions to the VDACS food regulations and the VDH food regulations.</a:t>
            </a:r>
          </a:p>
        </p:txBody>
      </p:sp>
      <p:sp>
        <p:nvSpPr>
          <p:cNvPr id="4" name="Slide Number Placeholder 3"/>
          <p:cNvSpPr>
            <a:spLocks noGrp="1"/>
          </p:cNvSpPr>
          <p:nvPr>
            <p:ph type="sldNum" sz="quarter" idx="5"/>
          </p:nvPr>
        </p:nvSpPr>
        <p:spPr/>
        <p:txBody>
          <a:bodyPr/>
          <a:lstStyle/>
          <a:p>
            <a:fld id="{200E5F89-6CE0-42EF-91D6-18EDAB94F650}" type="slidenum">
              <a:rPr lang="en-US" smtClean="0"/>
              <a:t>34</a:t>
            </a:fld>
            <a:endParaRPr lang="en-US"/>
          </a:p>
        </p:txBody>
      </p:sp>
    </p:spTree>
    <p:extLst>
      <p:ext uri="{BB962C8B-B14F-4D97-AF65-F5344CB8AC3E}">
        <p14:creationId xmlns:p14="http://schemas.microsoft.com/office/powerpoint/2010/main" val="11447279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A7F5E-D888-1E21-130D-97F71542A0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F21508-4542-299C-E47A-FDBD90692C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6E80CC-FDCA-40F4-A074-2031F2EBEE3A}"/>
              </a:ext>
            </a:extLst>
          </p:cNvPr>
          <p:cNvSpPr>
            <a:spLocks noGrp="1"/>
          </p:cNvSpPr>
          <p:nvPr>
            <p:ph type="body" idx="1"/>
          </p:nvPr>
        </p:nvSpPr>
        <p:spPr/>
        <p:txBody>
          <a:bodyPr/>
          <a:lstStyle/>
          <a:p>
            <a:r>
              <a:rPr lang="en-US" b="1" dirty="0"/>
              <a:t>Speaker: </a:t>
            </a:r>
            <a:r>
              <a:rPr lang="en-US" dirty="0"/>
              <a:t>Whitney Wright</a:t>
            </a:r>
          </a:p>
          <a:p>
            <a:endParaRPr lang="en-US" dirty="0"/>
          </a:p>
          <a:p>
            <a:r>
              <a:rPr lang="en-US" dirty="0"/>
              <a:t>These are the  links to see the exemptions to the VDACS food regulations and the VDH food regulations.</a:t>
            </a:r>
          </a:p>
        </p:txBody>
      </p:sp>
      <p:sp>
        <p:nvSpPr>
          <p:cNvPr id="4" name="Slide Number Placeholder 3">
            <a:extLst>
              <a:ext uri="{FF2B5EF4-FFF2-40B4-BE49-F238E27FC236}">
                <a16:creationId xmlns:a16="http://schemas.microsoft.com/office/drawing/2014/main" id="{8A84650A-1FB1-53BC-E9F2-D275CE828945}"/>
              </a:ext>
            </a:extLst>
          </p:cNvPr>
          <p:cNvSpPr>
            <a:spLocks noGrp="1"/>
          </p:cNvSpPr>
          <p:nvPr>
            <p:ph type="sldNum" sz="quarter" idx="5"/>
          </p:nvPr>
        </p:nvSpPr>
        <p:spPr/>
        <p:txBody>
          <a:bodyPr/>
          <a:lstStyle/>
          <a:p>
            <a:fld id="{200E5F89-6CE0-42EF-91D6-18EDAB94F650}" type="slidenum">
              <a:rPr lang="en-US" smtClean="0"/>
              <a:t>35</a:t>
            </a:fld>
            <a:endParaRPr lang="en-US"/>
          </a:p>
        </p:txBody>
      </p:sp>
    </p:spTree>
    <p:extLst>
      <p:ext uri="{BB962C8B-B14F-4D97-AF65-F5344CB8AC3E}">
        <p14:creationId xmlns:p14="http://schemas.microsoft.com/office/powerpoint/2010/main" val="39459710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Speaker: </a:t>
            </a:r>
            <a:r>
              <a:rPr lang="en-US"/>
              <a:t>Whitney Wright</a:t>
            </a:r>
          </a:p>
        </p:txBody>
      </p:sp>
      <p:sp>
        <p:nvSpPr>
          <p:cNvPr id="4" name="Slide Number Placeholder 3"/>
          <p:cNvSpPr>
            <a:spLocks noGrp="1"/>
          </p:cNvSpPr>
          <p:nvPr>
            <p:ph type="sldNum" sz="quarter" idx="5"/>
          </p:nvPr>
        </p:nvSpPr>
        <p:spPr/>
        <p:txBody>
          <a:bodyPr/>
          <a:lstStyle/>
          <a:p>
            <a:fld id="{200E5F89-6CE0-42EF-91D6-18EDAB94F650}" type="slidenum">
              <a:rPr lang="en-US" smtClean="0"/>
              <a:t>36</a:t>
            </a:fld>
            <a:endParaRPr lang="en-US"/>
          </a:p>
        </p:txBody>
      </p:sp>
    </p:spTree>
    <p:extLst>
      <p:ext uri="{BB962C8B-B14F-4D97-AF65-F5344CB8AC3E}">
        <p14:creationId xmlns:p14="http://schemas.microsoft.com/office/powerpoint/2010/main" val="4461837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Speaker: </a:t>
            </a:r>
            <a:r>
              <a:rPr lang="en-US" b="0" dirty="0"/>
              <a:t>Whitney Wright &amp; Jessica Klemencic </a:t>
            </a:r>
          </a:p>
          <a:p>
            <a:endParaRPr lang="en-US" dirty="0"/>
          </a:p>
          <a:p>
            <a:r>
              <a:rPr lang="en-US" dirty="0"/>
              <a:t>If you have questions, please don’t hesitate to contact us at the food safety inbox.</a:t>
            </a:r>
          </a:p>
          <a:p>
            <a:endParaRPr lang="en-US" dirty="0"/>
          </a:p>
          <a:p>
            <a:r>
              <a:rPr lang="en-US" dirty="0"/>
              <a:t>Please feel free to send us suggestions if you feel we missed a topic so we can review for next year</a:t>
            </a:r>
          </a:p>
        </p:txBody>
      </p:sp>
      <p:sp>
        <p:nvSpPr>
          <p:cNvPr id="4" name="Slide Number Placeholder 3"/>
          <p:cNvSpPr>
            <a:spLocks noGrp="1"/>
          </p:cNvSpPr>
          <p:nvPr>
            <p:ph type="sldNum" sz="quarter" idx="5"/>
          </p:nvPr>
        </p:nvSpPr>
        <p:spPr/>
        <p:txBody>
          <a:bodyPr/>
          <a:lstStyle/>
          <a:p>
            <a:fld id="{200E5F89-6CE0-42EF-91D6-18EDAB94F650}" type="slidenum">
              <a:rPr lang="en-US" smtClean="0"/>
              <a:t>37</a:t>
            </a:fld>
            <a:endParaRPr lang="en-US"/>
          </a:p>
        </p:txBody>
      </p:sp>
    </p:spTree>
    <p:extLst>
      <p:ext uri="{BB962C8B-B14F-4D97-AF65-F5344CB8AC3E}">
        <p14:creationId xmlns:p14="http://schemas.microsoft.com/office/powerpoint/2010/main" val="1323434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Speaker: </a:t>
            </a:r>
            <a:r>
              <a:rPr lang="en-US"/>
              <a:t>Whitney Wright</a:t>
            </a:r>
          </a:p>
          <a:p>
            <a:endParaRPr lang="en-US"/>
          </a:p>
          <a:p>
            <a:r>
              <a:rPr lang="en-US"/>
              <a:t>The second new bill was House Bill 759 (also known as the Cake pop Bill) that increased the gross sales annual revenue cap for sales of pickles and other acidified vegetables, and expanded the location of where acidified vegetables and cottage law foods can be sold at, including where they can advertise their products. </a:t>
            </a:r>
          </a:p>
          <a:p>
            <a:endParaRPr lang="en-US"/>
          </a:p>
          <a:p>
            <a:r>
              <a:rPr lang="en-US"/>
              <a:t>This new law is regulated by VDACS, and will be covered in more detail in their presentation following this one.  </a:t>
            </a:r>
          </a:p>
          <a:p>
            <a:endParaRPr lang="en-US"/>
          </a:p>
          <a:p>
            <a:r>
              <a:rPr lang="en-US"/>
              <a:t>The key takeaway here is that these foods now can be sold from any event where VDH would otherwise allow the operation of a TFE which would include a Farmers Market! </a:t>
            </a:r>
          </a:p>
        </p:txBody>
      </p:sp>
      <p:sp>
        <p:nvSpPr>
          <p:cNvPr id="4" name="Slide Number Placeholder 3"/>
          <p:cNvSpPr>
            <a:spLocks noGrp="1"/>
          </p:cNvSpPr>
          <p:nvPr>
            <p:ph type="sldNum" sz="quarter" idx="5"/>
          </p:nvPr>
        </p:nvSpPr>
        <p:spPr/>
        <p:txBody>
          <a:bodyPr/>
          <a:lstStyle/>
          <a:p>
            <a:fld id="{200E5F89-6CE0-42EF-91D6-18EDAB94F650}" type="slidenum">
              <a:rPr lang="en-US" smtClean="0"/>
              <a:t>4</a:t>
            </a:fld>
            <a:endParaRPr lang="en-US"/>
          </a:p>
        </p:txBody>
      </p:sp>
    </p:spTree>
    <p:extLst>
      <p:ext uri="{BB962C8B-B14F-4D97-AF65-F5344CB8AC3E}">
        <p14:creationId xmlns:p14="http://schemas.microsoft.com/office/powerpoint/2010/main" val="1594468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Speaker: </a:t>
            </a:r>
            <a:r>
              <a:rPr lang="en-US"/>
              <a:t>Whitney Wright </a:t>
            </a:r>
          </a:p>
          <a:p>
            <a:endParaRPr lang="en-US"/>
          </a:p>
          <a:p>
            <a:r>
              <a:rPr lang="en-US"/>
              <a:t>We are often asked how can you tell the difference between a VDH Vendor and a Farm or Non-VDH Vendor at a Farmers Market? </a:t>
            </a:r>
          </a:p>
          <a:p>
            <a:endParaRPr lang="en-US"/>
          </a:p>
          <a:p>
            <a:r>
              <a:rPr lang="en-US"/>
              <a:t>One way to tell is by looking or asking to see their paper permit or sticker permit.  VDH vendors that are set up in tents or other temporary set ups should have a paper permit posted from VDH, Mobile Units such as food trucks that are permitted through VDH will have a sticker that is affixed to the unit in a location visible to consumers.  So, seeing is believing. </a:t>
            </a:r>
          </a:p>
          <a:p>
            <a:endParaRPr lang="en-US"/>
          </a:p>
          <a:p>
            <a:r>
              <a:rPr lang="en-US"/>
              <a:t>You can also look at what they are serving to help determine if it’s a VDH Vendor – VDH vendors will be preparing food on-site for sale or sample directly to consumers </a:t>
            </a:r>
          </a:p>
          <a:p>
            <a:endParaRPr lang="en-US"/>
          </a:p>
          <a:p>
            <a:r>
              <a:rPr lang="en-US"/>
              <a:t>As you will see on the right side of the slide Farm Vendors or Non-VDH vendors are either permitted or inspected by VDACS (or may be exempt by law); or are farmers selling their own farm produced products or offering samples of their farm produced products. </a:t>
            </a:r>
          </a:p>
          <a:p>
            <a:endParaRPr lang="en-US"/>
          </a:p>
          <a:p>
            <a:endParaRPr lang="en-US"/>
          </a:p>
        </p:txBody>
      </p:sp>
      <p:sp>
        <p:nvSpPr>
          <p:cNvPr id="4" name="Slide Number Placeholder 3"/>
          <p:cNvSpPr>
            <a:spLocks noGrp="1"/>
          </p:cNvSpPr>
          <p:nvPr>
            <p:ph type="sldNum" sz="quarter" idx="5"/>
          </p:nvPr>
        </p:nvSpPr>
        <p:spPr/>
        <p:txBody>
          <a:bodyPr/>
          <a:lstStyle/>
          <a:p>
            <a:fld id="{200E5F89-6CE0-42EF-91D6-18EDAB94F650}" type="slidenum">
              <a:rPr lang="en-US" smtClean="0"/>
              <a:t>5</a:t>
            </a:fld>
            <a:endParaRPr lang="en-US"/>
          </a:p>
        </p:txBody>
      </p:sp>
    </p:spTree>
    <p:extLst>
      <p:ext uri="{BB962C8B-B14F-4D97-AF65-F5344CB8AC3E}">
        <p14:creationId xmlns:p14="http://schemas.microsoft.com/office/powerpoint/2010/main" val="3759456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Speaker: </a:t>
            </a:r>
            <a:r>
              <a:rPr lang="en-US" b="0"/>
              <a:t>Whitney Wright</a:t>
            </a:r>
          </a:p>
          <a:p>
            <a:endParaRPr lang="en-US" b="0"/>
          </a:p>
          <a:p>
            <a:pPr rtl="0"/>
            <a:r>
              <a:rPr lang="en-US" i="0">
                <a:effectLst/>
              </a:rPr>
              <a:t>There is a Memorandum of Understanding (MOU) between VDH and VDACS.</a:t>
            </a:r>
          </a:p>
          <a:p>
            <a:pPr rtl="0"/>
            <a:endParaRPr lang="en-US" i="0">
              <a:effectLst/>
            </a:endParaRPr>
          </a:p>
          <a:p>
            <a:pPr rtl="0"/>
            <a:r>
              <a:rPr lang="en-US" i="0">
                <a:effectLst/>
              </a:rPr>
              <a:t>Under this MOU, many food vendors at farmers markets may be exempt from permitting and inspection by VDH.</a:t>
            </a:r>
          </a:p>
          <a:p>
            <a:pPr rtl="0"/>
            <a:endParaRPr lang="en-US" i="0">
              <a:effectLst/>
            </a:endParaRPr>
          </a:p>
          <a:p>
            <a:pPr rtl="0"/>
            <a:r>
              <a:rPr lang="en-US" i="0">
                <a:effectLst/>
              </a:rPr>
              <a:t>Vendors who are not regulated by VDH include vendors selling food items from approved sources such as firms inspected by VDACS that include home and commercial kitchens and food and beverage manufacturers. </a:t>
            </a:r>
          </a:p>
          <a:p>
            <a:pPr rtl="0"/>
            <a:endParaRPr lang="en-US" i="0">
              <a:effectLst/>
            </a:endParaRPr>
          </a:p>
          <a:p>
            <a:pPr rtl="0"/>
            <a:r>
              <a:rPr lang="en-US" i="0">
                <a:effectLst/>
              </a:rPr>
              <a:t>We also do not regulate vendors selling packaged food items that are exempt from VDACS inspection under the code section shown here.  These vendors can sell their exempt products at farmers markets and do not require a VDH permit to sample these foods.  VDACS will be sharing more details on this a little later this morning.  </a:t>
            </a:r>
          </a:p>
          <a:p>
            <a:endParaRPr lang="en-US" b="0"/>
          </a:p>
        </p:txBody>
      </p:sp>
      <p:sp>
        <p:nvSpPr>
          <p:cNvPr id="4" name="Slide Number Placeholder 3"/>
          <p:cNvSpPr>
            <a:spLocks noGrp="1"/>
          </p:cNvSpPr>
          <p:nvPr>
            <p:ph type="sldNum" sz="quarter" idx="5"/>
          </p:nvPr>
        </p:nvSpPr>
        <p:spPr/>
        <p:txBody>
          <a:bodyPr/>
          <a:lstStyle/>
          <a:p>
            <a:fld id="{200E5F89-6CE0-42EF-91D6-18EDAB94F650}" type="slidenum">
              <a:rPr lang="en-US" smtClean="0"/>
              <a:t>6</a:t>
            </a:fld>
            <a:endParaRPr lang="en-US"/>
          </a:p>
        </p:txBody>
      </p:sp>
    </p:spTree>
    <p:extLst>
      <p:ext uri="{BB962C8B-B14F-4D97-AF65-F5344CB8AC3E}">
        <p14:creationId xmlns:p14="http://schemas.microsoft.com/office/powerpoint/2010/main" val="2530637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a:t>
            </a:r>
            <a:r>
              <a:rPr lang="en-US" dirty="0"/>
              <a:t> Whitney Wright</a:t>
            </a:r>
          </a:p>
          <a:p>
            <a:endParaRPr lang="en-US" dirty="0"/>
          </a:p>
          <a:p>
            <a:r>
              <a:rPr lang="en-US" dirty="0"/>
              <a:t>Section 35.1-14 </a:t>
            </a:r>
            <a:r>
              <a:rPr lang="en-US" b="1" dirty="0"/>
              <a:t>Regulations Governing Restaurants, advisory standards for exempt entities </a:t>
            </a:r>
            <a:r>
              <a:rPr lang="en-US" b="0" dirty="0"/>
              <a:t>in the </a:t>
            </a:r>
            <a:r>
              <a:rPr lang="en-US" dirty="0"/>
              <a:t>Code of Virginia states that…</a:t>
            </a:r>
          </a:p>
          <a:p>
            <a:endParaRPr lang="en-US" dirty="0"/>
          </a:p>
          <a:p>
            <a:r>
              <a:rPr lang="en-US" dirty="0"/>
              <a:t>The Provision of the Food and Drug administration’s Food Code shall not apply to farmers offering their own Farm-Produced products directly to consumers for their personal use, whether such sales occur on such farmer’s farm or at a farmers' market,…..</a:t>
            </a:r>
          </a:p>
          <a:p>
            <a:endParaRPr lang="en-US" dirty="0"/>
          </a:p>
          <a:p>
            <a:r>
              <a:rPr lang="en-US" dirty="0"/>
              <a:t>In addition to this exemption, Under the Memorandum of Understanding between VDH and VDACS mentioned earlier, sampling of these farm produced products are not subject to VDH permit or inspection.  </a:t>
            </a:r>
          </a:p>
          <a:p>
            <a:endParaRPr lang="en-US" dirty="0"/>
          </a:p>
          <a:p>
            <a:endParaRPr lang="en-US" dirty="0"/>
          </a:p>
        </p:txBody>
      </p:sp>
      <p:sp>
        <p:nvSpPr>
          <p:cNvPr id="4" name="Slide Number Placeholder 3"/>
          <p:cNvSpPr>
            <a:spLocks noGrp="1"/>
          </p:cNvSpPr>
          <p:nvPr>
            <p:ph type="sldNum" sz="quarter" idx="5"/>
          </p:nvPr>
        </p:nvSpPr>
        <p:spPr/>
        <p:txBody>
          <a:bodyPr/>
          <a:lstStyle/>
          <a:p>
            <a:fld id="{200E5F89-6CE0-42EF-91D6-18EDAB94F650}" type="slidenum">
              <a:rPr lang="en-US" smtClean="0"/>
              <a:t>7</a:t>
            </a:fld>
            <a:endParaRPr lang="en-US"/>
          </a:p>
        </p:txBody>
      </p:sp>
    </p:spTree>
    <p:extLst>
      <p:ext uri="{BB962C8B-B14F-4D97-AF65-F5344CB8AC3E}">
        <p14:creationId xmlns:p14="http://schemas.microsoft.com/office/powerpoint/2010/main" val="3541183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a:t>
            </a:r>
            <a:r>
              <a:rPr lang="en-US" b="0" dirty="0"/>
              <a:t>Whitney Wright</a:t>
            </a:r>
            <a:endParaRPr lang="en-US" dirty="0"/>
          </a:p>
          <a:p>
            <a:endParaRPr lang="en-US" dirty="0"/>
          </a:p>
          <a:p>
            <a:r>
              <a:rPr lang="en-US" b="0" i="0" dirty="0">
                <a:solidFill>
                  <a:srgbClr val="252525"/>
                </a:solidFill>
                <a:effectLst/>
                <a:latin typeface="Open Sans" panose="020B0606030504020204" pitchFamily="34" charset="0"/>
              </a:rPr>
              <a:t>So how do you tell the difference between a Sample and Food Service? </a:t>
            </a:r>
          </a:p>
          <a:p>
            <a:endParaRPr lang="en-US" b="0" i="0" dirty="0">
              <a:solidFill>
                <a:srgbClr val="252525"/>
              </a:solidFill>
              <a:effectLst/>
              <a:latin typeface="Open Sans" panose="020B0606030504020204" pitchFamily="34" charset="0"/>
            </a:endParaRPr>
          </a:p>
          <a:p>
            <a:r>
              <a:rPr lang="en-US" b="0" i="0" dirty="0">
                <a:solidFill>
                  <a:srgbClr val="252525"/>
                </a:solidFill>
                <a:effectLst/>
                <a:latin typeface="Open Sans" panose="020B0606030504020204" pitchFamily="34" charset="0"/>
              </a:rPr>
              <a:t>Examples of permissible sampling under the MOU (not regulated by VDH) are: </a:t>
            </a:r>
            <a:br>
              <a:rPr lang="en-US" dirty="0"/>
            </a:br>
            <a:r>
              <a:rPr lang="en-US" b="0" i="0" dirty="0">
                <a:solidFill>
                  <a:srgbClr val="252525"/>
                </a:solidFill>
                <a:effectLst/>
                <a:latin typeface="Open Sans" panose="020B0606030504020204" pitchFamily="34" charset="0"/>
              </a:rPr>
              <a:t>● Cutting up produce for raw consumption</a:t>
            </a:r>
            <a:br>
              <a:rPr lang="en-US" dirty="0"/>
            </a:br>
            <a:r>
              <a:rPr lang="en-US" b="0" i="0" dirty="0">
                <a:solidFill>
                  <a:srgbClr val="252525"/>
                </a:solidFill>
                <a:effectLst/>
                <a:latin typeface="Open Sans" panose="020B0606030504020204" pitchFamily="34" charset="0"/>
              </a:rPr>
              <a:t>● Cutting up baked goods for consumption</a:t>
            </a:r>
            <a:br>
              <a:rPr lang="en-US" dirty="0"/>
            </a:br>
            <a:r>
              <a:rPr lang="en-US" b="0" i="0" dirty="0">
                <a:solidFill>
                  <a:srgbClr val="252525"/>
                </a:solidFill>
                <a:effectLst/>
                <a:latin typeface="Open Sans" panose="020B0606030504020204" pitchFamily="34" charset="0"/>
              </a:rPr>
              <a:t>● Heating/cooking a farm-produced sausage or other meat product with limited modification</a:t>
            </a:r>
            <a:br>
              <a:rPr lang="en-US" dirty="0"/>
            </a:br>
            <a:r>
              <a:rPr lang="en-US" b="0" i="0" dirty="0">
                <a:solidFill>
                  <a:srgbClr val="252525"/>
                </a:solidFill>
                <a:effectLst/>
                <a:latin typeface="Open Sans" panose="020B0606030504020204" pitchFamily="34" charset="0"/>
              </a:rPr>
              <a:t>(seasoning acceptable, but not made into a dish)</a:t>
            </a:r>
            <a:br>
              <a:rPr lang="en-US" dirty="0"/>
            </a:br>
            <a:r>
              <a:rPr lang="en-US" b="0" i="0" dirty="0">
                <a:solidFill>
                  <a:srgbClr val="252525"/>
                </a:solidFill>
                <a:effectLst/>
                <a:latin typeface="Open Sans" panose="020B0606030504020204" pitchFamily="34" charset="0"/>
              </a:rPr>
              <a:t>● Mixing of dips and service with chips or pretzels</a:t>
            </a:r>
            <a:br>
              <a:rPr lang="en-US" dirty="0"/>
            </a:br>
            <a:r>
              <a:rPr lang="en-US" b="0" i="0" dirty="0">
                <a:solidFill>
                  <a:srgbClr val="252525"/>
                </a:solidFill>
                <a:effectLst/>
                <a:latin typeface="Open Sans" panose="020B0606030504020204" pitchFamily="34" charset="0"/>
              </a:rPr>
              <a:t>● Providing salsa, etc. for sampling with chips or pretzels</a:t>
            </a:r>
          </a:p>
          <a:p>
            <a:endParaRPr lang="en-US" b="0" i="0" dirty="0">
              <a:solidFill>
                <a:srgbClr val="252525"/>
              </a:solidFill>
              <a:effectLst/>
              <a:latin typeface="Open Sans" panose="020B0606030504020204" pitchFamily="34" charset="0"/>
            </a:endParaRPr>
          </a:p>
          <a:p>
            <a:r>
              <a:rPr lang="en-US" b="0" i="0" dirty="0">
                <a:solidFill>
                  <a:srgbClr val="252525"/>
                </a:solidFill>
                <a:effectLst/>
                <a:latin typeface="Open Sans" panose="020B0606030504020204" pitchFamily="34" charset="0"/>
              </a:rPr>
              <a:t>Examples of activities or samples that require a VDH permit are:</a:t>
            </a:r>
            <a:br>
              <a:rPr lang="en-US" dirty="0"/>
            </a:br>
            <a:r>
              <a:rPr lang="en-US" b="0" i="0" dirty="0">
                <a:solidFill>
                  <a:srgbClr val="252525"/>
                </a:solidFill>
                <a:effectLst/>
                <a:latin typeface="Open Sans" panose="020B0606030504020204" pitchFamily="34" charset="0"/>
              </a:rPr>
              <a:t>● Assembling a pizza, stir-fry, casserole, or salad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252525"/>
                </a:solidFill>
                <a:effectLst/>
                <a:latin typeface="Open Sans" panose="020B0606030504020204" pitchFamily="34" charset="0"/>
              </a:rPr>
              <a:t>● Adding a piece of commercially-prepared hot dog to their baked good</a:t>
            </a:r>
            <a:endParaRPr lang="en-US" dirty="0"/>
          </a:p>
          <a:p>
            <a:endParaRPr lang="en-US" dirty="0"/>
          </a:p>
          <a:p>
            <a:r>
              <a:rPr lang="en-US" dirty="0"/>
              <a:t>In our next presentation VDACS will provide more details on guidelines for providing safe samples at farmers markets. </a:t>
            </a:r>
          </a:p>
        </p:txBody>
      </p:sp>
      <p:sp>
        <p:nvSpPr>
          <p:cNvPr id="4" name="Slide Number Placeholder 3"/>
          <p:cNvSpPr>
            <a:spLocks noGrp="1"/>
          </p:cNvSpPr>
          <p:nvPr>
            <p:ph type="sldNum" sz="quarter" idx="5"/>
          </p:nvPr>
        </p:nvSpPr>
        <p:spPr/>
        <p:txBody>
          <a:bodyPr/>
          <a:lstStyle/>
          <a:p>
            <a:fld id="{200E5F89-6CE0-42EF-91D6-18EDAB94F650}" type="slidenum">
              <a:rPr lang="en-US" smtClean="0"/>
              <a:t>8</a:t>
            </a:fld>
            <a:endParaRPr lang="en-US"/>
          </a:p>
        </p:txBody>
      </p:sp>
    </p:spTree>
    <p:extLst>
      <p:ext uri="{BB962C8B-B14F-4D97-AF65-F5344CB8AC3E}">
        <p14:creationId xmlns:p14="http://schemas.microsoft.com/office/powerpoint/2010/main" val="3961503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Speaker: </a:t>
            </a:r>
            <a:r>
              <a:rPr lang="en-US"/>
              <a:t>Whitney Wright</a:t>
            </a:r>
          </a:p>
          <a:p>
            <a:endParaRPr lang="en-US"/>
          </a:p>
          <a:p>
            <a:r>
              <a:rPr lang="en-US"/>
              <a:t>At Farmers Markets across Virginia, you will typically find 3 types of VDH permitted vendors. </a:t>
            </a:r>
          </a:p>
          <a:p>
            <a:endParaRPr lang="en-US"/>
          </a:p>
          <a:p>
            <a:r>
              <a:rPr lang="en-US"/>
              <a:t>Permitted Food Establishments – This is an annually permitted Food Establishment that is setting up as a vendor at a Farmers Market</a:t>
            </a:r>
          </a:p>
          <a:p>
            <a:endParaRPr lang="en-US"/>
          </a:p>
          <a:p>
            <a:r>
              <a:rPr lang="en-US"/>
              <a:t>Mobile Food Units – These are also annually permitted Food Establishments that are mobile (i.e. On wheels)</a:t>
            </a:r>
          </a:p>
          <a:p>
            <a:endParaRPr lang="en-US"/>
          </a:p>
          <a:p>
            <a:r>
              <a:rPr lang="en-US"/>
              <a:t>And the most common vendor at Farmers Markets are the Temporary Food Establishments – These are temporary vendors that are only permitted in connection to a temporary event such as a farmers' market. </a:t>
            </a:r>
          </a:p>
        </p:txBody>
      </p:sp>
      <p:sp>
        <p:nvSpPr>
          <p:cNvPr id="4" name="Slide Number Placeholder 3"/>
          <p:cNvSpPr>
            <a:spLocks noGrp="1"/>
          </p:cNvSpPr>
          <p:nvPr>
            <p:ph type="sldNum" sz="quarter" idx="5"/>
          </p:nvPr>
        </p:nvSpPr>
        <p:spPr/>
        <p:txBody>
          <a:bodyPr/>
          <a:lstStyle/>
          <a:p>
            <a:fld id="{200E5F89-6CE0-42EF-91D6-18EDAB94F650}" type="slidenum">
              <a:rPr lang="en-US" smtClean="0"/>
              <a:t>9</a:t>
            </a:fld>
            <a:endParaRPr lang="en-US"/>
          </a:p>
        </p:txBody>
      </p:sp>
    </p:spTree>
    <p:extLst>
      <p:ext uri="{BB962C8B-B14F-4D97-AF65-F5344CB8AC3E}">
        <p14:creationId xmlns:p14="http://schemas.microsoft.com/office/powerpoint/2010/main" val="4284209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839FA-7BA6-3289-E40E-2F7DDCBA9D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8F0BC3-3FEA-3E6B-7A21-71CB29A7F7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1B9FE7-A5EC-0DDE-7CB9-504E6DFBD3A5}"/>
              </a:ext>
            </a:extLst>
          </p:cNvPr>
          <p:cNvSpPr>
            <a:spLocks noGrp="1"/>
          </p:cNvSpPr>
          <p:nvPr>
            <p:ph type="dt" sz="half" idx="10"/>
          </p:nvPr>
        </p:nvSpPr>
        <p:spPr/>
        <p:txBody>
          <a:bodyPr/>
          <a:lstStyle/>
          <a:p>
            <a:fld id="{D25D7EBF-2184-4EC6-920C-5F0419D356AC}" type="datetimeFigureOut">
              <a:rPr lang="en-US" smtClean="0"/>
              <a:t>4/25/2025</a:t>
            </a:fld>
            <a:endParaRPr lang="en-US"/>
          </a:p>
        </p:txBody>
      </p:sp>
      <p:sp>
        <p:nvSpPr>
          <p:cNvPr id="5" name="Footer Placeholder 4">
            <a:extLst>
              <a:ext uri="{FF2B5EF4-FFF2-40B4-BE49-F238E27FC236}">
                <a16:creationId xmlns:a16="http://schemas.microsoft.com/office/drawing/2014/main" id="{12AF5C59-5944-2F3E-A5D0-36B3914A63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218AFA-55F4-115D-CAB0-2BAAB2296BAC}"/>
              </a:ext>
            </a:extLst>
          </p:cNvPr>
          <p:cNvSpPr>
            <a:spLocks noGrp="1"/>
          </p:cNvSpPr>
          <p:nvPr>
            <p:ph type="sldNum" sz="quarter" idx="12"/>
          </p:nvPr>
        </p:nvSpPr>
        <p:spPr/>
        <p:txBody>
          <a:bodyPr/>
          <a:lstStyle/>
          <a:p>
            <a:fld id="{A91A5C80-6A23-4D71-A1AA-E072E9D06ED4}" type="slidenum">
              <a:rPr lang="en-US" smtClean="0"/>
              <a:t>‹#›</a:t>
            </a:fld>
            <a:endParaRPr lang="en-US"/>
          </a:p>
        </p:txBody>
      </p:sp>
    </p:spTree>
    <p:extLst>
      <p:ext uri="{BB962C8B-B14F-4D97-AF65-F5344CB8AC3E}">
        <p14:creationId xmlns:p14="http://schemas.microsoft.com/office/powerpoint/2010/main" val="3410080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4BDA1-D04C-1565-55C9-F34A7EEE1D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FA70DC-1BE7-469C-E846-317C9AF805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73353-BD3E-E31F-B767-CA05AA89023A}"/>
              </a:ext>
            </a:extLst>
          </p:cNvPr>
          <p:cNvSpPr>
            <a:spLocks noGrp="1"/>
          </p:cNvSpPr>
          <p:nvPr>
            <p:ph type="dt" sz="half" idx="10"/>
          </p:nvPr>
        </p:nvSpPr>
        <p:spPr/>
        <p:txBody>
          <a:bodyPr/>
          <a:lstStyle/>
          <a:p>
            <a:fld id="{D25D7EBF-2184-4EC6-920C-5F0419D356AC}" type="datetimeFigureOut">
              <a:rPr lang="en-US" smtClean="0"/>
              <a:t>4/25/2025</a:t>
            </a:fld>
            <a:endParaRPr lang="en-US"/>
          </a:p>
        </p:txBody>
      </p:sp>
      <p:sp>
        <p:nvSpPr>
          <p:cNvPr id="5" name="Footer Placeholder 4">
            <a:extLst>
              <a:ext uri="{FF2B5EF4-FFF2-40B4-BE49-F238E27FC236}">
                <a16:creationId xmlns:a16="http://schemas.microsoft.com/office/drawing/2014/main" id="{BFD418DE-4A8A-36E8-93F8-2420E3DE7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A4909F-85AD-0DB6-4812-965E563CC452}"/>
              </a:ext>
            </a:extLst>
          </p:cNvPr>
          <p:cNvSpPr>
            <a:spLocks noGrp="1"/>
          </p:cNvSpPr>
          <p:nvPr>
            <p:ph type="sldNum" sz="quarter" idx="12"/>
          </p:nvPr>
        </p:nvSpPr>
        <p:spPr/>
        <p:txBody>
          <a:bodyPr/>
          <a:lstStyle/>
          <a:p>
            <a:fld id="{A91A5C80-6A23-4D71-A1AA-E072E9D06ED4}" type="slidenum">
              <a:rPr lang="en-US" smtClean="0"/>
              <a:t>‹#›</a:t>
            </a:fld>
            <a:endParaRPr lang="en-US"/>
          </a:p>
        </p:txBody>
      </p:sp>
    </p:spTree>
    <p:extLst>
      <p:ext uri="{BB962C8B-B14F-4D97-AF65-F5344CB8AC3E}">
        <p14:creationId xmlns:p14="http://schemas.microsoft.com/office/powerpoint/2010/main" val="2072451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3CBCB4-F251-C3FC-B999-8F3AA99E53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8F2ABF-F1BE-EEB9-B70D-A7B5F5AF64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258497-C625-BA6D-01C7-453860DF1204}"/>
              </a:ext>
            </a:extLst>
          </p:cNvPr>
          <p:cNvSpPr>
            <a:spLocks noGrp="1"/>
          </p:cNvSpPr>
          <p:nvPr>
            <p:ph type="dt" sz="half" idx="10"/>
          </p:nvPr>
        </p:nvSpPr>
        <p:spPr/>
        <p:txBody>
          <a:bodyPr/>
          <a:lstStyle/>
          <a:p>
            <a:fld id="{D25D7EBF-2184-4EC6-920C-5F0419D356AC}" type="datetimeFigureOut">
              <a:rPr lang="en-US" smtClean="0"/>
              <a:t>4/25/2025</a:t>
            </a:fld>
            <a:endParaRPr lang="en-US"/>
          </a:p>
        </p:txBody>
      </p:sp>
      <p:sp>
        <p:nvSpPr>
          <p:cNvPr id="5" name="Footer Placeholder 4">
            <a:extLst>
              <a:ext uri="{FF2B5EF4-FFF2-40B4-BE49-F238E27FC236}">
                <a16:creationId xmlns:a16="http://schemas.microsoft.com/office/drawing/2014/main" id="{93E7DF90-49C7-4015-5B75-D9F85D222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4D729E-A3D5-2AC6-6C7D-2E4F24AF4B85}"/>
              </a:ext>
            </a:extLst>
          </p:cNvPr>
          <p:cNvSpPr>
            <a:spLocks noGrp="1"/>
          </p:cNvSpPr>
          <p:nvPr>
            <p:ph type="sldNum" sz="quarter" idx="12"/>
          </p:nvPr>
        </p:nvSpPr>
        <p:spPr/>
        <p:txBody>
          <a:bodyPr/>
          <a:lstStyle/>
          <a:p>
            <a:fld id="{A91A5C80-6A23-4D71-A1AA-E072E9D06ED4}" type="slidenum">
              <a:rPr lang="en-US" smtClean="0"/>
              <a:t>‹#›</a:t>
            </a:fld>
            <a:endParaRPr lang="en-US"/>
          </a:p>
        </p:txBody>
      </p:sp>
    </p:spTree>
    <p:extLst>
      <p:ext uri="{BB962C8B-B14F-4D97-AF65-F5344CB8AC3E}">
        <p14:creationId xmlns:p14="http://schemas.microsoft.com/office/powerpoint/2010/main" val="1752099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9"/>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9"/>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480"/>
              </a:spcBef>
              <a:spcAft>
                <a:spcPts val="0"/>
              </a:spcAft>
              <a:buClr>
                <a:srgbClr val="4D4D4D"/>
              </a:buClr>
              <a:buSzPts val="2400"/>
              <a:buFont typeface="Trebuchet MS"/>
              <a:buNone/>
              <a:defRPr/>
            </a:lvl1pPr>
            <a:lvl2pPr lvl="1" algn="ctr">
              <a:lnSpc>
                <a:spcPct val="100000"/>
              </a:lnSpc>
              <a:spcBef>
                <a:spcPts val="480"/>
              </a:spcBef>
              <a:spcAft>
                <a:spcPts val="0"/>
              </a:spcAft>
              <a:buClr>
                <a:srgbClr val="777777"/>
              </a:buClr>
              <a:buSzPts val="2400"/>
              <a:buFont typeface="Trebuchet MS"/>
              <a:buNone/>
              <a:defRPr/>
            </a:lvl2pPr>
            <a:lvl3pPr lvl="2" algn="ctr">
              <a:lnSpc>
                <a:spcPct val="100000"/>
              </a:lnSpc>
              <a:spcBef>
                <a:spcPts val="480"/>
              </a:spcBef>
              <a:spcAft>
                <a:spcPts val="0"/>
              </a:spcAft>
              <a:buClr>
                <a:srgbClr val="777777"/>
              </a:buClr>
              <a:buSzPts val="2400"/>
              <a:buFont typeface="Trebuchet MS"/>
              <a:buNone/>
              <a:defRPr/>
            </a:lvl3pPr>
            <a:lvl4pPr lvl="3" algn="ctr">
              <a:lnSpc>
                <a:spcPct val="100000"/>
              </a:lnSpc>
              <a:spcBef>
                <a:spcPts val="480"/>
              </a:spcBef>
              <a:spcAft>
                <a:spcPts val="0"/>
              </a:spcAft>
              <a:buClr>
                <a:srgbClr val="777777"/>
              </a:buClr>
              <a:buSzPts val="2400"/>
              <a:buFont typeface="Trebuchet MS"/>
              <a:buNone/>
              <a:defRPr/>
            </a:lvl4pPr>
            <a:lvl5pPr lvl="4" algn="ctr">
              <a:lnSpc>
                <a:spcPct val="100000"/>
              </a:lnSpc>
              <a:spcBef>
                <a:spcPts val="480"/>
              </a:spcBef>
              <a:spcAft>
                <a:spcPts val="0"/>
              </a:spcAft>
              <a:buClr>
                <a:srgbClr val="777777"/>
              </a:buClr>
              <a:buSzPts val="2400"/>
              <a:buFont typeface="Trebuchet MS"/>
              <a:buNone/>
              <a:defRPr/>
            </a:lvl5pPr>
            <a:lvl6pPr lvl="5" algn="ctr">
              <a:lnSpc>
                <a:spcPct val="100000"/>
              </a:lnSpc>
              <a:spcBef>
                <a:spcPts val="480"/>
              </a:spcBef>
              <a:spcAft>
                <a:spcPts val="0"/>
              </a:spcAft>
              <a:buClr>
                <a:srgbClr val="777777"/>
              </a:buClr>
              <a:buSzPts val="2400"/>
              <a:buFont typeface="Trebuchet MS"/>
              <a:buNone/>
              <a:defRPr/>
            </a:lvl6pPr>
            <a:lvl7pPr lvl="6" algn="ctr">
              <a:lnSpc>
                <a:spcPct val="100000"/>
              </a:lnSpc>
              <a:spcBef>
                <a:spcPts val="480"/>
              </a:spcBef>
              <a:spcAft>
                <a:spcPts val="0"/>
              </a:spcAft>
              <a:buClr>
                <a:srgbClr val="777777"/>
              </a:buClr>
              <a:buSzPts val="2400"/>
              <a:buFont typeface="Trebuchet MS"/>
              <a:buNone/>
              <a:defRPr/>
            </a:lvl7pPr>
            <a:lvl8pPr lvl="7" algn="ctr">
              <a:lnSpc>
                <a:spcPct val="100000"/>
              </a:lnSpc>
              <a:spcBef>
                <a:spcPts val="480"/>
              </a:spcBef>
              <a:spcAft>
                <a:spcPts val="0"/>
              </a:spcAft>
              <a:buClr>
                <a:srgbClr val="777777"/>
              </a:buClr>
              <a:buSzPts val="2400"/>
              <a:buFont typeface="Trebuchet MS"/>
              <a:buNone/>
              <a:defRPr/>
            </a:lvl8pPr>
            <a:lvl9pPr lvl="8" algn="ctr">
              <a:lnSpc>
                <a:spcPct val="100000"/>
              </a:lnSpc>
              <a:spcBef>
                <a:spcPts val="480"/>
              </a:spcBef>
              <a:spcAft>
                <a:spcPts val="0"/>
              </a:spcAft>
              <a:buClr>
                <a:srgbClr val="777777"/>
              </a:buClr>
              <a:buSzPts val="2400"/>
              <a:buFont typeface="Trebuchet MS"/>
              <a:buNone/>
              <a:defRPr/>
            </a:lvl9pPr>
          </a:lstStyle>
          <a:p>
            <a:endParaRPr/>
          </a:p>
        </p:txBody>
      </p:sp>
    </p:spTree>
    <p:extLst>
      <p:ext uri="{BB962C8B-B14F-4D97-AF65-F5344CB8AC3E}">
        <p14:creationId xmlns:p14="http://schemas.microsoft.com/office/powerpoint/2010/main" val="3288994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3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0"/>
          <p:cNvSpPr txBox="1">
            <a:spLocks noGrp="1"/>
          </p:cNvSpPr>
          <p:nvPr>
            <p:ph type="body" idx="1"/>
          </p:nvPr>
        </p:nvSpPr>
        <p:spPr>
          <a:xfrm>
            <a:off x="609600" y="1600200"/>
            <a:ext cx="10972800" cy="4800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360"/>
              </a:spcBef>
              <a:spcAft>
                <a:spcPts val="0"/>
              </a:spcAft>
              <a:buSzPts val="1400"/>
              <a:buNone/>
              <a:defRPr/>
            </a:lvl1pPr>
            <a:lvl2pPr marL="914400" lvl="1" indent="-342900" algn="l">
              <a:lnSpc>
                <a:spcPct val="100000"/>
              </a:lnSpc>
              <a:spcBef>
                <a:spcPts val="360"/>
              </a:spcBef>
              <a:spcAft>
                <a:spcPts val="0"/>
              </a:spcAft>
              <a:buClr>
                <a:srgbClr val="777777"/>
              </a:buClr>
              <a:buSzPts val="1800"/>
              <a:buChar char="•"/>
              <a:defRPr/>
            </a:lvl2pPr>
            <a:lvl3pPr marL="1371600" lvl="2" indent="-342900" algn="l">
              <a:lnSpc>
                <a:spcPct val="100000"/>
              </a:lnSpc>
              <a:spcBef>
                <a:spcPts val="360"/>
              </a:spcBef>
              <a:spcAft>
                <a:spcPts val="0"/>
              </a:spcAft>
              <a:buClr>
                <a:srgbClr val="777777"/>
              </a:buClr>
              <a:buSzPts val="1800"/>
              <a:buChar char="•"/>
              <a:defRPr/>
            </a:lvl3pPr>
            <a:lvl4pPr marL="1828800" lvl="3" indent="-342900" algn="l">
              <a:lnSpc>
                <a:spcPct val="100000"/>
              </a:lnSpc>
              <a:spcBef>
                <a:spcPts val="360"/>
              </a:spcBef>
              <a:spcAft>
                <a:spcPts val="0"/>
              </a:spcAft>
              <a:buClr>
                <a:srgbClr val="777777"/>
              </a:buClr>
              <a:buSzPts val="1800"/>
              <a:buChar char="•"/>
              <a:defRPr/>
            </a:lvl4pPr>
            <a:lvl5pPr marL="2286000" lvl="4" indent="-342900" algn="l">
              <a:lnSpc>
                <a:spcPct val="100000"/>
              </a:lnSpc>
              <a:spcBef>
                <a:spcPts val="360"/>
              </a:spcBef>
              <a:spcAft>
                <a:spcPts val="0"/>
              </a:spcAft>
              <a:buClr>
                <a:srgbClr val="777777"/>
              </a:buClr>
              <a:buSzPts val="1800"/>
              <a:buChar char="•"/>
              <a:defRPr/>
            </a:lvl5pPr>
            <a:lvl6pPr marL="2743200" lvl="5" indent="-342900" algn="l">
              <a:lnSpc>
                <a:spcPct val="100000"/>
              </a:lnSpc>
              <a:spcBef>
                <a:spcPts val="360"/>
              </a:spcBef>
              <a:spcAft>
                <a:spcPts val="0"/>
              </a:spcAft>
              <a:buClr>
                <a:srgbClr val="777777"/>
              </a:buClr>
              <a:buSzPts val="1800"/>
              <a:buChar char="•"/>
              <a:defRPr/>
            </a:lvl6pPr>
            <a:lvl7pPr marL="3200400" lvl="6" indent="-342900" algn="l">
              <a:lnSpc>
                <a:spcPct val="100000"/>
              </a:lnSpc>
              <a:spcBef>
                <a:spcPts val="360"/>
              </a:spcBef>
              <a:spcAft>
                <a:spcPts val="0"/>
              </a:spcAft>
              <a:buClr>
                <a:srgbClr val="777777"/>
              </a:buClr>
              <a:buSzPts val="1800"/>
              <a:buChar char="•"/>
              <a:defRPr/>
            </a:lvl7pPr>
            <a:lvl8pPr marL="3657600" lvl="7" indent="-342900" algn="l">
              <a:lnSpc>
                <a:spcPct val="100000"/>
              </a:lnSpc>
              <a:spcBef>
                <a:spcPts val="360"/>
              </a:spcBef>
              <a:spcAft>
                <a:spcPts val="0"/>
              </a:spcAft>
              <a:buClr>
                <a:srgbClr val="777777"/>
              </a:buClr>
              <a:buSzPts val="1800"/>
              <a:buChar char="•"/>
              <a:defRPr/>
            </a:lvl8pPr>
            <a:lvl9pPr marL="4114800" lvl="8" indent="-342900" algn="l">
              <a:lnSpc>
                <a:spcPct val="100000"/>
              </a:lnSpc>
              <a:spcBef>
                <a:spcPts val="360"/>
              </a:spcBef>
              <a:spcAft>
                <a:spcPts val="0"/>
              </a:spcAft>
              <a:buClr>
                <a:srgbClr val="777777"/>
              </a:buClr>
              <a:buSzPts val="1800"/>
              <a:buChar char="•"/>
              <a:defRPr/>
            </a:lvl9pPr>
          </a:lstStyle>
          <a:p>
            <a:endParaRPr/>
          </a:p>
        </p:txBody>
      </p:sp>
    </p:spTree>
    <p:extLst>
      <p:ext uri="{BB962C8B-B14F-4D97-AF65-F5344CB8AC3E}">
        <p14:creationId xmlns:p14="http://schemas.microsoft.com/office/powerpoint/2010/main" val="3259313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8"/>
        <p:cNvGrpSpPr/>
        <p:nvPr/>
      </p:nvGrpSpPr>
      <p:grpSpPr>
        <a:xfrm>
          <a:off x="0" y="0"/>
          <a:ext cx="0" cy="0"/>
          <a:chOff x="0" y="0"/>
          <a:chExt cx="0" cy="0"/>
        </a:xfrm>
      </p:grpSpPr>
      <p:sp>
        <p:nvSpPr>
          <p:cNvPr id="19" name="Google Shape;19;p3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1"/>
          <p:cNvSpPr txBox="1">
            <a:spLocks noGrp="1"/>
          </p:cNvSpPr>
          <p:nvPr>
            <p:ph type="body" idx="1"/>
          </p:nvPr>
        </p:nvSpPr>
        <p:spPr>
          <a:xfrm>
            <a:off x="508000" y="1411552"/>
            <a:ext cx="11176000" cy="22108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480"/>
              </a:spcBef>
              <a:spcAft>
                <a:spcPts val="0"/>
              </a:spcAft>
              <a:buSzPts val="1400"/>
              <a:buNone/>
              <a:defRPr/>
            </a:lvl1pPr>
            <a:lvl2pPr marL="914400" lvl="1" indent="-381000" algn="l">
              <a:lnSpc>
                <a:spcPct val="90000"/>
              </a:lnSpc>
              <a:spcBef>
                <a:spcPts val="480"/>
              </a:spcBef>
              <a:spcAft>
                <a:spcPts val="0"/>
              </a:spcAft>
              <a:buClr>
                <a:srgbClr val="777777"/>
              </a:buClr>
              <a:buSzPts val="2400"/>
              <a:buFont typeface="Trebuchet MS"/>
              <a:buChar char="•"/>
              <a:defRPr/>
            </a:lvl2pPr>
            <a:lvl3pPr marL="1371600" lvl="2" indent="-381000" algn="l">
              <a:lnSpc>
                <a:spcPct val="90000"/>
              </a:lnSpc>
              <a:spcBef>
                <a:spcPts val="480"/>
              </a:spcBef>
              <a:spcAft>
                <a:spcPts val="0"/>
              </a:spcAft>
              <a:buClr>
                <a:srgbClr val="777777"/>
              </a:buClr>
              <a:buSzPts val="2400"/>
              <a:buFont typeface="Trebuchet MS"/>
              <a:buChar char="•"/>
              <a:defRPr/>
            </a:lvl3pPr>
            <a:lvl4pPr marL="1828800" lvl="3" indent="-381000" algn="l">
              <a:lnSpc>
                <a:spcPct val="90000"/>
              </a:lnSpc>
              <a:spcBef>
                <a:spcPts val="480"/>
              </a:spcBef>
              <a:spcAft>
                <a:spcPts val="0"/>
              </a:spcAft>
              <a:buClr>
                <a:srgbClr val="777777"/>
              </a:buClr>
              <a:buSzPts val="2400"/>
              <a:buFont typeface="Trebuchet MS"/>
              <a:buChar char="•"/>
              <a:defRPr/>
            </a:lvl4pPr>
            <a:lvl5pPr marL="2286000" lvl="4" indent="-381000" algn="l">
              <a:lnSpc>
                <a:spcPct val="90000"/>
              </a:lnSpc>
              <a:spcBef>
                <a:spcPts val="480"/>
              </a:spcBef>
              <a:spcAft>
                <a:spcPts val="0"/>
              </a:spcAft>
              <a:buClr>
                <a:srgbClr val="777777"/>
              </a:buClr>
              <a:buSzPts val="2400"/>
              <a:buFont typeface="Trebuchet MS"/>
              <a:buChar char="•"/>
              <a:defRPr/>
            </a:lvl5pPr>
            <a:lvl6pPr marL="2743200" lvl="5" indent="-342900" algn="l">
              <a:lnSpc>
                <a:spcPct val="100000"/>
              </a:lnSpc>
              <a:spcBef>
                <a:spcPts val="360"/>
              </a:spcBef>
              <a:spcAft>
                <a:spcPts val="0"/>
              </a:spcAft>
              <a:buClr>
                <a:srgbClr val="777777"/>
              </a:buClr>
              <a:buSzPts val="1800"/>
              <a:buChar char="•"/>
              <a:defRPr/>
            </a:lvl6pPr>
            <a:lvl7pPr marL="3200400" lvl="6" indent="-342900" algn="l">
              <a:lnSpc>
                <a:spcPct val="100000"/>
              </a:lnSpc>
              <a:spcBef>
                <a:spcPts val="360"/>
              </a:spcBef>
              <a:spcAft>
                <a:spcPts val="0"/>
              </a:spcAft>
              <a:buClr>
                <a:srgbClr val="777777"/>
              </a:buClr>
              <a:buSzPts val="1800"/>
              <a:buChar char="•"/>
              <a:defRPr/>
            </a:lvl7pPr>
            <a:lvl8pPr marL="3657600" lvl="7" indent="-342900" algn="l">
              <a:lnSpc>
                <a:spcPct val="100000"/>
              </a:lnSpc>
              <a:spcBef>
                <a:spcPts val="360"/>
              </a:spcBef>
              <a:spcAft>
                <a:spcPts val="0"/>
              </a:spcAft>
              <a:buClr>
                <a:srgbClr val="777777"/>
              </a:buClr>
              <a:buSzPts val="1800"/>
              <a:buChar char="•"/>
              <a:defRPr/>
            </a:lvl8pPr>
            <a:lvl9pPr marL="4114800" lvl="8" indent="-342900" algn="l">
              <a:lnSpc>
                <a:spcPct val="100000"/>
              </a:lnSpc>
              <a:spcBef>
                <a:spcPts val="360"/>
              </a:spcBef>
              <a:spcAft>
                <a:spcPts val="0"/>
              </a:spcAft>
              <a:buClr>
                <a:srgbClr val="777777"/>
              </a:buClr>
              <a:buSzPts val="1800"/>
              <a:buChar char="•"/>
              <a:defRPr/>
            </a:lvl9pPr>
          </a:lstStyle>
          <a:p>
            <a:endParaRPr/>
          </a:p>
        </p:txBody>
      </p:sp>
    </p:spTree>
    <p:extLst>
      <p:ext uri="{BB962C8B-B14F-4D97-AF65-F5344CB8AC3E}">
        <p14:creationId xmlns:p14="http://schemas.microsoft.com/office/powerpoint/2010/main" val="339757285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1"/>
        <p:cNvGrpSpPr/>
        <p:nvPr/>
      </p:nvGrpSpPr>
      <p:grpSpPr>
        <a:xfrm>
          <a:off x="0" y="0"/>
          <a:ext cx="0" cy="0"/>
          <a:chOff x="0" y="0"/>
          <a:chExt cx="0" cy="0"/>
        </a:xfrm>
      </p:grpSpPr>
      <p:sp>
        <p:nvSpPr>
          <p:cNvPr id="22" name="Google Shape;22;p3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62966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33"/>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3"/>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4D4D4D"/>
              </a:buClr>
              <a:buSzPts val="2000"/>
              <a:buFont typeface="Trebuchet MS"/>
              <a:buNone/>
              <a:defRPr sz="2000"/>
            </a:lvl1pPr>
            <a:lvl2pPr marL="914400" lvl="1" indent="-228600" algn="l">
              <a:lnSpc>
                <a:spcPct val="100000"/>
              </a:lnSpc>
              <a:spcBef>
                <a:spcPts val="360"/>
              </a:spcBef>
              <a:spcAft>
                <a:spcPts val="0"/>
              </a:spcAft>
              <a:buClr>
                <a:srgbClr val="777777"/>
              </a:buClr>
              <a:buSzPts val="1800"/>
              <a:buFont typeface="Trebuchet MS"/>
              <a:buNone/>
              <a:defRPr sz="1800"/>
            </a:lvl2pPr>
            <a:lvl3pPr marL="1371600" lvl="2" indent="-228600" algn="l">
              <a:lnSpc>
                <a:spcPct val="100000"/>
              </a:lnSpc>
              <a:spcBef>
                <a:spcPts val="320"/>
              </a:spcBef>
              <a:spcAft>
                <a:spcPts val="0"/>
              </a:spcAft>
              <a:buClr>
                <a:srgbClr val="777777"/>
              </a:buClr>
              <a:buSzPts val="1600"/>
              <a:buFont typeface="Trebuchet MS"/>
              <a:buNone/>
              <a:defRPr sz="1600"/>
            </a:lvl3pPr>
            <a:lvl4pPr marL="1828800" lvl="3" indent="-228600" algn="l">
              <a:lnSpc>
                <a:spcPct val="100000"/>
              </a:lnSpc>
              <a:spcBef>
                <a:spcPts val="280"/>
              </a:spcBef>
              <a:spcAft>
                <a:spcPts val="0"/>
              </a:spcAft>
              <a:buClr>
                <a:srgbClr val="777777"/>
              </a:buClr>
              <a:buSzPts val="1400"/>
              <a:buFont typeface="Trebuchet MS"/>
              <a:buNone/>
              <a:defRPr sz="1400"/>
            </a:lvl4pPr>
            <a:lvl5pPr marL="2286000" lvl="4" indent="-228600" algn="l">
              <a:lnSpc>
                <a:spcPct val="100000"/>
              </a:lnSpc>
              <a:spcBef>
                <a:spcPts val="280"/>
              </a:spcBef>
              <a:spcAft>
                <a:spcPts val="0"/>
              </a:spcAft>
              <a:buClr>
                <a:srgbClr val="777777"/>
              </a:buClr>
              <a:buSzPts val="1400"/>
              <a:buFont typeface="Trebuchet MS"/>
              <a:buNone/>
              <a:defRPr sz="1400"/>
            </a:lvl5pPr>
            <a:lvl6pPr marL="2743200" lvl="5" indent="-228600" algn="l">
              <a:lnSpc>
                <a:spcPct val="100000"/>
              </a:lnSpc>
              <a:spcBef>
                <a:spcPts val="280"/>
              </a:spcBef>
              <a:spcAft>
                <a:spcPts val="0"/>
              </a:spcAft>
              <a:buClr>
                <a:srgbClr val="777777"/>
              </a:buClr>
              <a:buSzPts val="1400"/>
              <a:buFont typeface="Trebuchet MS"/>
              <a:buNone/>
              <a:defRPr sz="1400"/>
            </a:lvl6pPr>
            <a:lvl7pPr marL="3200400" lvl="6" indent="-228600" algn="l">
              <a:lnSpc>
                <a:spcPct val="100000"/>
              </a:lnSpc>
              <a:spcBef>
                <a:spcPts val="280"/>
              </a:spcBef>
              <a:spcAft>
                <a:spcPts val="0"/>
              </a:spcAft>
              <a:buClr>
                <a:srgbClr val="777777"/>
              </a:buClr>
              <a:buSzPts val="1400"/>
              <a:buFont typeface="Trebuchet MS"/>
              <a:buNone/>
              <a:defRPr sz="1400"/>
            </a:lvl7pPr>
            <a:lvl8pPr marL="3657600" lvl="7" indent="-228600" algn="l">
              <a:lnSpc>
                <a:spcPct val="100000"/>
              </a:lnSpc>
              <a:spcBef>
                <a:spcPts val="280"/>
              </a:spcBef>
              <a:spcAft>
                <a:spcPts val="0"/>
              </a:spcAft>
              <a:buClr>
                <a:srgbClr val="777777"/>
              </a:buClr>
              <a:buSzPts val="1400"/>
              <a:buFont typeface="Trebuchet MS"/>
              <a:buNone/>
              <a:defRPr sz="1400"/>
            </a:lvl8pPr>
            <a:lvl9pPr marL="4114800" lvl="8" indent="-228600" algn="l">
              <a:lnSpc>
                <a:spcPct val="100000"/>
              </a:lnSpc>
              <a:spcBef>
                <a:spcPts val="280"/>
              </a:spcBef>
              <a:spcAft>
                <a:spcPts val="0"/>
              </a:spcAft>
              <a:buClr>
                <a:srgbClr val="777777"/>
              </a:buClr>
              <a:buSzPts val="1400"/>
              <a:buFont typeface="Trebuchet MS"/>
              <a:buNone/>
              <a:defRPr sz="1400"/>
            </a:lvl9pPr>
          </a:lstStyle>
          <a:p>
            <a:endParaRPr/>
          </a:p>
        </p:txBody>
      </p:sp>
    </p:spTree>
    <p:extLst>
      <p:ext uri="{BB962C8B-B14F-4D97-AF65-F5344CB8AC3E}">
        <p14:creationId xmlns:p14="http://schemas.microsoft.com/office/powerpoint/2010/main" val="213810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6"/>
        <p:cNvGrpSpPr/>
        <p:nvPr/>
      </p:nvGrpSpPr>
      <p:grpSpPr>
        <a:xfrm>
          <a:off x="0" y="0"/>
          <a:ext cx="0" cy="0"/>
          <a:chOff x="0" y="0"/>
          <a:chExt cx="0" cy="0"/>
        </a:xfrm>
      </p:grpSpPr>
      <p:sp>
        <p:nvSpPr>
          <p:cNvPr id="27" name="Google Shape;27;p3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4"/>
          <p:cNvSpPr txBox="1">
            <a:spLocks noGrp="1"/>
          </p:cNvSpPr>
          <p:nvPr>
            <p:ph type="body" idx="1"/>
          </p:nvPr>
        </p:nvSpPr>
        <p:spPr>
          <a:xfrm>
            <a:off x="609600" y="1600200"/>
            <a:ext cx="5384800" cy="4800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560"/>
              </a:spcBef>
              <a:spcAft>
                <a:spcPts val="0"/>
              </a:spcAft>
              <a:buSzPts val="1400"/>
              <a:buNone/>
              <a:defRPr sz="2800"/>
            </a:lvl1pPr>
            <a:lvl2pPr marL="914400" lvl="1" indent="-381000" algn="l">
              <a:lnSpc>
                <a:spcPct val="100000"/>
              </a:lnSpc>
              <a:spcBef>
                <a:spcPts val="480"/>
              </a:spcBef>
              <a:spcAft>
                <a:spcPts val="0"/>
              </a:spcAft>
              <a:buClr>
                <a:srgbClr val="777777"/>
              </a:buClr>
              <a:buSzPts val="2400"/>
              <a:buFont typeface="Trebuchet MS"/>
              <a:buChar char="•"/>
              <a:defRPr sz="2400"/>
            </a:lvl2pPr>
            <a:lvl3pPr marL="1371600" lvl="2" indent="-355600" algn="l">
              <a:lnSpc>
                <a:spcPct val="100000"/>
              </a:lnSpc>
              <a:spcBef>
                <a:spcPts val="400"/>
              </a:spcBef>
              <a:spcAft>
                <a:spcPts val="0"/>
              </a:spcAft>
              <a:buClr>
                <a:srgbClr val="777777"/>
              </a:buClr>
              <a:buSzPts val="2000"/>
              <a:buFont typeface="Trebuchet MS"/>
              <a:buChar char="•"/>
              <a:defRPr sz="2000"/>
            </a:lvl3pPr>
            <a:lvl4pPr marL="1828800" lvl="3" indent="-342900" algn="l">
              <a:lnSpc>
                <a:spcPct val="100000"/>
              </a:lnSpc>
              <a:spcBef>
                <a:spcPts val="360"/>
              </a:spcBef>
              <a:spcAft>
                <a:spcPts val="0"/>
              </a:spcAft>
              <a:buClr>
                <a:srgbClr val="777777"/>
              </a:buClr>
              <a:buSzPts val="1800"/>
              <a:buFont typeface="Trebuchet MS"/>
              <a:buChar char="•"/>
              <a:defRPr sz="1800"/>
            </a:lvl4pPr>
            <a:lvl5pPr marL="2286000" lvl="4" indent="-342900" algn="l">
              <a:lnSpc>
                <a:spcPct val="100000"/>
              </a:lnSpc>
              <a:spcBef>
                <a:spcPts val="360"/>
              </a:spcBef>
              <a:spcAft>
                <a:spcPts val="0"/>
              </a:spcAft>
              <a:buClr>
                <a:srgbClr val="777777"/>
              </a:buClr>
              <a:buSzPts val="1800"/>
              <a:buFont typeface="Trebuchet MS"/>
              <a:buChar char="•"/>
              <a:defRPr sz="1800"/>
            </a:lvl5pPr>
            <a:lvl6pPr marL="2743200" lvl="5" indent="-342900" algn="l">
              <a:lnSpc>
                <a:spcPct val="100000"/>
              </a:lnSpc>
              <a:spcBef>
                <a:spcPts val="360"/>
              </a:spcBef>
              <a:spcAft>
                <a:spcPts val="0"/>
              </a:spcAft>
              <a:buClr>
                <a:srgbClr val="777777"/>
              </a:buClr>
              <a:buSzPts val="1800"/>
              <a:buFont typeface="Trebuchet MS"/>
              <a:buChar char="•"/>
              <a:defRPr sz="1800"/>
            </a:lvl6pPr>
            <a:lvl7pPr marL="3200400" lvl="6" indent="-342900" algn="l">
              <a:lnSpc>
                <a:spcPct val="100000"/>
              </a:lnSpc>
              <a:spcBef>
                <a:spcPts val="360"/>
              </a:spcBef>
              <a:spcAft>
                <a:spcPts val="0"/>
              </a:spcAft>
              <a:buClr>
                <a:srgbClr val="777777"/>
              </a:buClr>
              <a:buSzPts val="1800"/>
              <a:buFont typeface="Trebuchet MS"/>
              <a:buChar char="•"/>
              <a:defRPr sz="1800"/>
            </a:lvl7pPr>
            <a:lvl8pPr marL="3657600" lvl="7" indent="-342900" algn="l">
              <a:lnSpc>
                <a:spcPct val="100000"/>
              </a:lnSpc>
              <a:spcBef>
                <a:spcPts val="360"/>
              </a:spcBef>
              <a:spcAft>
                <a:spcPts val="0"/>
              </a:spcAft>
              <a:buClr>
                <a:srgbClr val="777777"/>
              </a:buClr>
              <a:buSzPts val="1800"/>
              <a:buFont typeface="Trebuchet MS"/>
              <a:buChar char="•"/>
              <a:defRPr sz="1800"/>
            </a:lvl8pPr>
            <a:lvl9pPr marL="4114800" lvl="8" indent="-342900" algn="l">
              <a:lnSpc>
                <a:spcPct val="100000"/>
              </a:lnSpc>
              <a:spcBef>
                <a:spcPts val="360"/>
              </a:spcBef>
              <a:spcAft>
                <a:spcPts val="0"/>
              </a:spcAft>
              <a:buClr>
                <a:srgbClr val="777777"/>
              </a:buClr>
              <a:buSzPts val="1800"/>
              <a:buFont typeface="Trebuchet MS"/>
              <a:buChar char="•"/>
              <a:defRPr sz="1800"/>
            </a:lvl9pPr>
          </a:lstStyle>
          <a:p>
            <a:endParaRPr/>
          </a:p>
        </p:txBody>
      </p:sp>
      <p:sp>
        <p:nvSpPr>
          <p:cNvPr id="29" name="Google Shape;29;p34"/>
          <p:cNvSpPr txBox="1">
            <a:spLocks noGrp="1"/>
          </p:cNvSpPr>
          <p:nvPr>
            <p:ph type="body" idx="2"/>
          </p:nvPr>
        </p:nvSpPr>
        <p:spPr>
          <a:xfrm>
            <a:off x="6197600" y="1600200"/>
            <a:ext cx="5384800" cy="4800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560"/>
              </a:spcBef>
              <a:spcAft>
                <a:spcPts val="0"/>
              </a:spcAft>
              <a:buSzPts val="1400"/>
              <a:buNone/>
              <a:defRPr sz="2800"/>
            </a:lvl1pPr>
            <a:lvl2pPr marL="914400" lvl="1" indent="-381000" algn="l">
              <a:lnSpc>
                <a:spcPct val="100000"/>
              </a:lnSpc>
              <a:spcBef>
                <a:spcPts val="480"/>
              </a:spcBef>
              <a:spcAft>
                <a:spcPts val="0"/>
              </a:spcAft>
              <a:buClr>
                <a:srgbClr val="777777"/>
              </a:buClr>
              <a:buSzPts val="2400"/>
              <a:buFont typeface="Trebuchet MS"/>
              <a:buChar char="•"/>
              <a:defRPr sz="2400"/>
            </a:lvl2pPr>
            <a:lvl3pPr marL="1371600" lvl="2" indent="-355600" algn="l">
              <a:lnSpc>
                <a:spcPct val="100000"/>
              </a:lnSpc>
              <a:spcBef>
                <a:spcPts val="400"/>
              </a:spcBef>
              <a:spcAft>
                <a:spcPts val="0"/>
              </a:spcAft>
              <a:buClr>
                <a:srgbClr val="777777"/>
              </a:buClr>
              <a:buSzPts val="2000"/>
              <a:buFont typeface="Trebuchet MS"/>
              <a:buChar char="•"/>
              <a:defRPr sz="2000"/>
            </a:lvl3pPr>
            <a:lvl4pPr marL="1828800" lvl="3" indent="-342900" algn="l">
              <a:lnSpc>
                <a:spcPct val="100000"/>
              </a:lnSpc>
              <a:spcBef>
                <a:spcPts val="360"/>
              </a:spcBef>
              <a:spcAft>
                <a:spcPts val="0"/>
              </a:spcAft>
              <a:buClr>
                <a:srgbClr val="777777"/>
              </a:buClr>
              <a:buSzPts val="1800"/>
              <a:buFont typeface="Trebuchet MS"/>
              <a:buChar char="•"/>
              <a:defRPr sz="1800"/>
            </a:lvl4pPr>
            <a:lvl5pPr marL="2286000" lvl="4" indent="-342900" algn="l">
              <a:lnSpc>
                <a:spcPct val="100000"/>
              </a:lnSpc>
              <a:spcBef>
                <a:spcPts val="360"/>
              </a:spcBef>
              <a:spcAft>
                <a:spcPts val="0"/>
              </a:spcAft>
              <a:buClr>
                <a:srgbClr val="777777"/>
              </a:buClr>
              <a:buSzPts val="1800"/>
              <a:buFont typeface="Trebuchet MS"/>
              <a:buChar char="•"/>
              <a:defRPr sz="1800"/>
            </a:lvl5pPr>
            <a:lvl6pPr marL="2743200" lvl="5" indent="-342900" algn="l">
              <a:lnSpc>
                <a:spcPct val="100000"/>
              </a:lnSpc>
              <a:spcBef>
                <a:spcPts val="360"/>
              </a:spcBef>
              <a:spcAft>
                <a:spcPts val="0"/>
              </a:spcAft>
              <a:buClr>
                <a:srgbClr val="777777"/>
              </a:buClr>
              <a:buSzPts val="1800"/>
              <a:buFont typeface="Trebuchet MS"/>
              <a:buChar char="•"/>
              <a:defRPr sz="1800"/>
            </a:lvl6pPr>
            <a:lvl7pPr marL="3200400" lvl="6" indent="-342900" algn="l">
              <a:lnSpc>
                <a:spcPct val="100000"/>
              </a:lnSpc>
              <a:spcBef>
                <a:spcPts val="360"/>
              </a:spcBef>
              <a:spcAft>
                <a:spcPts val="0"/>
              </a:spcAft>
              <a:buClr>
                <a:srgbClr val="777777"/>
              </a:buClr>
              <a:buSzPts val="1800"/>
              <a:buFont typeface="Trebuchet MS"/>
              <a:buChar char="•"/>
              <a:defRPr sz="1800"/>
            </a:lvl7pPr>
            <a:lvl8pPr marL="3657600" lvl="7" indent="-342900" algn="l">
              <a:lnSpc>
                <a:spcPct val="100000"/>
              </a:lnSpc>
              <a:spcBef>
                <a:spcPts val="360"/>
              </a:spcBef>
              <a:spcAft>
                <a:spcPts val="0"/>
              </a:spcAft>
              <a:buClr>
                <a:srgbClr val="777777"/>
              </a:buClr>
              <a:buSzPts val="1800"/>
              <a:buFont typeface="Trebuchet MS"/>
              <a:buChar char="•"/>
              <a:defRPr sz="1800"/>
            </a:lvl8pPr>
            <a:lvl9pPr marL="4114800" lvl="8" indent="-342900" algn="l">
              <a:lnSpc>
                <a:spcPct val="100000"/>
              </a:lnSpc>
              <a:spcBef>
                <a:spcPts val="360"/>
              </a:spcBef>
              <a:spcAft>
                <a:spcPts val="0"/>
              </a:spcAft>
              <a:buClr>
                <a:srgbClr val="777777"/>
              </a:buClr>
              <a:buSzPts val="1800"/>
              <a:buFont typeface="Trebuchet MS"/>
              <a:buChar char="•"/>
              <a:defRPr sz="1800"/>
            </a:lvl9pPr>
          </a:lstStyle>
          <a:p>
            <a:endParaRPr/>
          </a:p>
        </p:txBody>
      </p:sp>
    </p:spTree>
    <p:extLst>
      <p:ext uri="{BB962C8B-B14F-4D97-AF65-F5344CB8AC3E}">
        <p14:creationId xmlns:p14="http://schemas.microsoft.com/office/powerpoint/2010/main" val="3311153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0"/>
        <p:cNvGrpSpPr/>
        <p:nvPr/>
      </p:nvGrpSpPr>
      <p:grpSpPr>
        <a:xfrm>
          <a:off x="0" y="0"/>
          <a:ext cx="0" cy="0"/>
          <a:chOff x="0" y="0"/>
          <a:chExt cx="0" cy="0"/>
        </a:xfrm>
      </p:grpSpPr>
      <p:sp>
        <p:nvSpPr>
          <p:cNvPr id="31" name="Google Shape;31;p3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5"/>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rgbClr val="4D4D4D"/>
              </a:buClr>
              <a:buSzPts val="2400"/>
              <a:buFont typeface="Trebuchet MS"/>
              <a:buNone/>
              <a:defRPr sz="2400" b="1"/>
            </a:lvl1pPr>
            <a:lvl2pPr marL="914400" lvl="1" indent="-228600" algn="l">
              <a:lnSpc>
                <a:spcPct val="100000"/>
              </a:lnSpc>
              <a:spcBef>
                <a:spcPts val="400"/>
              </a:spcBef>
              <a:spcAft>
                <a:spcPts val="0"/>
              </a:spcAft>
              <a:buClr>
                <a:srgbClr val="777777"/>
              </a:buClr>
              <a:buSzPts val="2000"/>
              <a:buFont typeface="Trebuchet MS"/>
              <a:buNone/>
              <a:defRPr sz="2000" b="1"/>
            </a:lvl2pPr>
            <a:lvl3pPr marL="1371600" lvl="2" indent="-228600" algn="l">
              <a:lnSpc>
                <a:spcPct val="100000"/>
              </a:lnSpc>
              <a:spcBef>
                <a:spcPts val="360"/>
              </a:spcBef>
              <a:spcAft>
                <a:spcPts val="0"/>
              </a:spcAft>
              <a:buClr>
                <a:srgbClr val="777777"/>
              </a:buClr>
              <a:buSzPts val="1800"/>
              <a:buFont typeface="Trebuchet MS"/>
              <a:buNone/>
              <a:defRPr sz="1800" b="1"/>
            </a:lvl3pPr>
            <a:lvl4pPr marL="1828800" lvl="3" indent="-228600" algn="l">
              <a:lnSpc>
                <a:spcPct val="100000"/>
              </a:lnSpc>
              <a:spcBef>
                <a:spcPts val="320"/>
              </a:spcBef>
              <a:spcAft>
                <a:spcPts val="0"/>
              </a:spcAft>
              <a:buClr>
                <a:srgbClr val="777777"/>
              </a:buClr>
              <a:buSzPts val="1600"/>
              <a:buFont typeface="Trebuchet MS"/>
              <a:buNone/>
              <a:defRPr sz="1600" b="1"/>
            </a:lvl4pPr>
            <a:lvl5pPr marL="2286000" lvl="4" indent="-228600" algn="l">
              <a:lnSpc>
                <a:spcPct val="100000"/>
              </a:lnSpc>
              <a:spcBef>
                <a:spcPts val="320"/>
              </a:spcBef>
              <a:spcAft>
                <a:spcPts val="0"/>
              </a:spcAft>
              <a:buClr>
                <a:srgbClr val="777777"/>
              </a:buClr>
              <a:buSzPts val="1600"/>
              <a:buFont typeface="Trebuchet MS"/>
              <a:buNone/>
              <a:defRPr sz="1600" b="1"/>
            </a:lvl5pPr>
            <a:lvl6pPr marL="2743200" lvl="5" indent="-228600" algn="l">
              <a:lnSpc>
                <a:spcPct val="100000"/>
              </a:lnSpc>
              <a:spcBef>
                <a:spcPts val="320"/>
              </a:spcBef>
              <a:spcAft>
                <a:spcPts val="0"/>
              </a:spcAft>
              <a:buClr>
                <a:srgbClr val="777777"/>
              </a:buClr>
              <a:buSzPts val="1600"/>
              <a:buFont typeface="Trebuchet MS"/>
              <a:buNone/>
              <a:defRPr sz="1600" b="1"/>
            </a:lvl6pPr>
            <a:lvl7pPr marL="3200400" lvl="6" indent="-228600" algn="l">
              <a:lnSpc>
                <a:spcPct val="100000"/>
              </a:lnSpc>
              <a:spcBef>
                <a:spcPts val="320"/>
              </a:spcBef>
              <a:spcAft>
                <a:spcPts val="0"/>
              </a:spcAft>
              <a:buClr>
                <a:srgbClr val="777777"/>
              </a:buClr>
              <a:buSzPts val="1600"/>
              <a:buFont typeface="Trebuchet MS"/>
              <a:buNone/>
              <a:defRPr sz="1600" b="1"/>
            </a:lvl7pPr>
            <a:lvl8pPr marL="3657600" lvl="7" indent="-228600" algn="l">
              <a:lnSpc>
                <a:spcPct val="100000"/>
              </a:lnSpc>
              <a:spcBef>
                <a:spcPts val="320"/>
              </a:spcBef>
              <a:spcAft>
                <a:spcPts val="0"/>
              </a:spcAft>
              <a:buClr>
                <a:srgbClr val="777777"/>
              </a:buClr>
              <a:buSzPts val="1600"/>
              <a:buFont typeface="Trebuchet MS"/>
              <a:buNone/>
              <a:defRPr sz="1600" b="1"/>
            </a:lvl8pPr>
            <a:lvl9pPr marL="4114800" lvl="8" indent="-228600" algn="l">
              <a:lnSpc>
                <a:spcPct val="100000"/>
              </a:lnSpc>
              <a:spcBef>
                <a:spcPts val="320"/>
              </a:spcBef>
              <a:spcAft>
                <a:spcPts val="0"/>
              </a:spcAft>
              <a:buClr>
                <a:srgbClr val="777777"/>
              </a:buClr>
              <a:buSzPts val="1600"/>
              <a:buFont typeface="Trebuchet MS"/>
              <a:buNone/>
              <a:defRPr sz="1600" b="1"/>
            </a:lvl9pPr>
          </a:lstStyle>
          <a:p>
            <a:endParaRPr/>
          </a:p>
        </p:txBody>
      </p:sp>
      <p:sp>
        <p:nvSpPr>
          <p:cNvPr id="33" name="Google Shape;33;p35"/>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480"/>
              </a:spcBef>
              <a:spcAft>
                <a:spcPts val="0"/>
              </a:spcAft>
              <a:buSzPts val="1400"/>
              <a:buNone/>
              <a:defRPr sz="2400"/>
            </a:lvl1pPr>
            <a:lvl2pPr marL="914400" lvl="1" indent="-355600" algn="l">
              <a:lnSpc>
                <a:spcPct val="100000"/>
              </a:lnSpc>
              <a:spcBef>
                <a:spcPts val="400"/>
              </a:spcBef>
              <a:spcAft>
                <a:spcPts val="0"/>
              </a:spcAft>
              <a:buClr>
                <a:srgbClr val="777777"/>
              </a:buClr>
              <a:buSzPts val="2000"/>
              <a:buFont typeface="Trebuchet MS"/>
              <a:buChar char="•"/>
              <a:defRPr sz="2000"/>
            </a:lvl2pPr>
            <a:lvl3pPr marL="1371600" lvl="2" indent="-342900" algn="l">
              <a:lnSpc>
                <a:spcPct val="100000"/>
              </a:lnSpc>
              <a:spcBef>
                <a:spcPts val="360"/>
              </a:spcBef>
              <a:spcAft>
                <a:spcPts val="0"/>
              </a:spcAft>
              <a:buClr>
                <a:srgbClr val="777777"/>
              </a:buClr>
              <a:buSzPts val="1800"/>
              <a:buFont typeface="Trebuchet MS"/>
              <a:buChar char="•"/>
              <a:defRPr sz="1800"/>
            </a:lvl3pPr>
            <a:lvl4pPr marL="1828800" lvl="3" indent="-330200" algn="l">
              <a:lnSpc>
                <a:spcPct val="100000"/>
              </a:lnSpc>
              <a:spcBef>
                <a:spcPts val="320"/>
              </a:spcBef>
              <a:spcAft>
                <a:spcPts val="0"/>
              </a:spcAft>
              <a:buClr>
                <a:srgbClr val="777777"/>
              </a:buClr>
              <a:buSzPts val="1600"/>
              <a:buFont typeface="Trebuchet MS"/>
              <a:buChar char="•"/>
              <a:defRPr sz="1600"/>
            </a:lvl4pPr>
            <a:lvl5pPr marL="2286000" lvl="4" indent="-330200" algn="l">
              <a:lnSpc>
                <a:spcPct val="100000"/>
              </a:lnSpc>
              <a:spcBef>
                <a:spcPts val="320"/>
              </a:spcBef>
              <a:spcAft>
                <a:spcPts val="0"/>
              </a:spcAft>
              <a:buClr>
                <a:srgbClr val="777777"/>
              </a:buClr>
              <a:buSzPts val="1600"/>
              <a:buFont typeface="Trebuchet MS"/>
              <a:buChar char="•"/>
              <a:defRPr sz="1600"/>
            </a:lvl5pPr>
            <a:lvl6pPr marL="2743200" lvl="5" indent="-330200" algn="l">
              <a:lnSpc>
                <a:spcPct val="100000"/>
              </a:lnSpc>
              <a:spcBef>
                <a:spcPts val="320"/>
              </a:spcBef>
              <a:spcAft>
                <a:spcPts val="0"/>
              </a:spcAft>
              <a:buClr>
                <a:srgbClr val="777777"/>
              </a:buClr>
              <a:buSzPts val="1600"/>
              <a:buFont typeface="Trebuchet MS"/>
              <a:buChar char="•"/>
              <a:defRPr sz="1600"/>
            </a:lvl6pPr>
            <a:lvl7pPr marL="3200400" lvl="6" indent="-330200" algn="l">
              <a:lnSpc>
                <a:spcPct val="100000"/>
              </a:lnSpc>
              <a:spcBef>
                <a:spcPts val="320"/>
              </a:spcBef>
              <a:spcAft>
                <a:spcPts val="0"/>
              </a:spcAft>
              <a:buClr>
                <a:srgbClr val="777777"/>
              </a:buClr>
              <a:buSzPts val="1600"/>
              <a:buFont typeface="Trebuchet MS"/>
              <a:buChar char="•"/>
              <a:defRPr sz="1600"/>
            </a:lvl7pPr>
            <a:lvl8pPr marL="3657600" lvl="7" indent="-330200" algn="l">
              <a:lnSpc>
                <a:spcPct val="100000"/>
              </a:lnSpc>
              <a:spcBef>
                <a:spcPts val="320"/>
              </a:spcBef>
              <a:spcAft>
                <a:spcPts val="0"/>
              </a:spcAft>
              <a:buClr>
                <a:srgbClr val="777777"/>
              </a:buClr>
              <a:buSzPts val="1600"/>
              <a:buFont typeface="Trebuchet MS"/>
              <a:buChar char="•"/>
              <a:defRPr sz="1600"/>
            </a:lvl8pPr>
            <a:lvl9pPr marL="4114800" lvl="8" indent="-330200" algn="l">
              <a:lnSpc>
                <a:spcPct val="100000"/>
              </a:lnSpc>
              <a:spcBef>
                <a:spcPts val="320"/>
              </a:spcBef>
              <a:spcAft>
                <a:spcPts val="0"/>
              </a:spcAft>
              <a:buClr>
                <a:srgbClr val="777777"/>
              </a:buClr>
              <a:buSzPts val="1600"/>
              <a:buFont typeface="Trebuchet MS"/>
              <a:buChar char="•"/>
              <a:defRPr sz="1600"/>
            </a:lvl9pPr>
          </a:lstStyle>
          <a:p>
            <a:endParaRPr/>
          </a:p>
        </p:txBody>
      </p:sp>
      <p:sp>
        <p:nvSpPr>
          <p:cNvPr id="34" name="Google Shape;34;p35"/>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rgbClr val="4D4D4D"/>
              </a:buClr>
              <a:buSzPts val="2400"/>
              <a:buFont typeface="Trebuchet MS"/>
              <a:buNone/>
              <a:defRPr sz="2400" b="1"/>
            </a:lvl1pPr>
            <a:lvl2pPr marL="914400" lvl="1" indent="-228600" algn="l">
              <a:lnSpc>
                <a:spcPct val="100000"/>
              </a:lnSpc>
              <a:spcBef>
                <a:spcPts val="400"/>
              </a:spcBef>
              <a:spcAft>
                <a:spcPts val="0"/>
              </a:spcAft>
              <a:buClr>
                <a:srgbClr val="777777"/>
              </a:buClr>
              <a:buSzPts val="2000"/>
              <a:buFont typeface="Trebuchet MS"/>
              <a:buNone/>
              <a:defRPr sz="2000" b="1"/>
            </a:lvl2pPr>
            <a:lvl3pPr marL="1371600" lvl="2" indent="-228600" algn="l">
              <a:lnSpc>
                <a:spcPct val="100000"/>
              </a:lnSpc>
              <a:spcBef>
                <a:spcPts val="360"/>
              </a:spcBef>
              <a:spcAft>
                <a:spcPts val="0"/>
              </a:spcAft>
              <a:buClr>
                <a:srgbClr val="777777"/>
              </a:buClr>
              <a:buSzPts val="1800"/>
              <a:buFont typeface="Trebuchet MS"/>
              <a:buNone/>
              <a:defRPr sz="1800" b="1"/>
            </a:lvl3pPr>
            <a:lvl4pPr marL="1828800" lvl="3" indent="-228600" algn="l">
              <a:lnSpc>
                <a:spcPct val="100000"/>
              </a:lnSpc>
              <a:spcBef>
                <a:spcPts val="320"/>
              </a:spcBef>
              <a:spcAft>
                <a:spcPts val="0"/>
              </a:spcAft>
              <a:buClr>
                <a:srgbClr val="777777"/>
              </a:buClr>
              <a:buSzPts val="1600"/>
              <a:buFont typeface="Trebuchet MS"/>
              <a:buNone/>
              <a:defRPr sz="1600" b="1"/>
            </a:lvl4pPr>
            <a:lvl5pPr marL="2286000" lvl="4" indent="-228600" algn="l">
              <a:lnSpc>
                <a:spcPct val="100000"/>
              </a:lnSpc>
              <a:spcBef>
                <a:spcPts val="320"/>
              </a:spcBef>
              <a:spcAft>
                <a:spcPts val="0"/>
              </a:spcAft>
              <a:buClr>
                <a:srgbClr val="777777"/>
              </a:buClr>
              <a:buSzPts val="1600"/>
              <a:buFont typeface="Trebuchet MS"/>
              <a:buNone/>
              <a:defRPr sz="1600" b="1"/>
            </a:lvl5pPr>
            <a:lvl6pPr marL="2743200" lvl="5" indent="-228600" algn="l">
              <a:lnSpc>
                <a:spcPct val="100000"/>
              </a:lnSpc>
              <a:spcBef>
                <a:spcPts val="320"/>
              </a:spcBef>
              <a:spcAft>
                <a:spcPts val="0"/>
              </a:spcAft>
              <a:buClr>
                <a:srgbClr val="777777"/>
              </a:buClr>
              <a:buSzPts val="1600"/>
              <a:buFont typeface="Trebuchet MS"/>
              <a:buNone/>
              <a:defRPr sz="1600" b="1"/>
            </a:lvl6pPr>
            <a:lvl7pPr marL="3200400" lvl="6" indent="-228600" algn="l">
              <a:lnSpc>
                <a:spcPct val="100000"/>
              </a:lnSpc>
              <a:spcBef>
                <a:spcPts val="320"/>
              </a:spcBef>
              <a:spcAft>
                <a:spcPts val="0"/>
              </a:spcAft>
              <a:buClr>
                <a:srgbClr val="777777"/>
              </a:buClr>
              <a:buSzPts val="1600"/>
              <a:buFont typeface="Trebuchet MS"/>
              <a:buNone/>
              <a:defRPr sz="1600" b="1"/>
            </a:lvl7pPr>
            <a:lvl8pPr marL="3657600" lvl="7" indent="-228600" algn="l">
              <a:lnSpc>
                <a:spcPct val="100000"/>
              </a:lnSpc>
              <a:spcBef>
                <a:spcPts val="320"/>
              </a:spcBef>
              <a:spcAft>
                <a:spcPts val="0"/>
              </a:spcAft>
              <a:buClr>
                <a:srgbClr val="777777"/>
              </a:buClr>
              <a:buSzPts val="1600"/>
              <a:buFont typeface="Trebuchet MS"/>
              <a:buNone/>
              <a:defRPr sz="1600" b="1"/>
            </a:lvl8pPr>
            <a:lvl9pPr marL="4114800" lvl="8" indent="-228600" algn="l">
              <a:lnSpc>
                <a:spcPct val="100000"/>
              </a:lnSpc>
              <a:spcBef>
                <a:spcPts val="320"/>
              </a:spcBef>
              <a:spcAft>
                <a:spcPts val="0"/>
              </a:spcAft>
              <a:buClr>
                <a:srgbClr val="777777"/>
              </a:buClr>
              <a:buSzPts val="1600"/>
              <a:buFont typeface="Trebuchet MS"/>
              <a:buNone/>
              <a:defRPr sz="1600" b="1"/>
            </a:lvl9pPr>
          </a:lstStyle>
          <a:p>
            <a:endParaRPr/>
          </a:p>
        </p:txBody>
      </p:sp>
      <p:sp>
        <p:nvSpPr>
          <p:cNvPr id="35" name="Google Shape;35;p35"/>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480"/>
              </a:spcBef>
              <a:spcAft>
                <a:spcPts val="0"/>
              </a:spcAft>
              <a:buSzPts val="1400"/>
              <a:buNone/>
              <a:defRPr sz="2400"/>
            </a:lvl1pPr>
            <a:lvl2pPr marL="914400" lvl="1" indent="-355600" algn="l">
              <a:lnSpc>
                <a:spcPct val="100000"/>
              </a:lnSpc>
              <a:spcBef>
                <a:spcPts val="400"/>
              </a:spcBef>
              <a:spcAft>
                <a:spcPts val="0"/>
              </a:spcAft>
              <a:buClr>
                <a:srgbClr val="777777"/>
              </a:buClr>
              <a:buSzPts val="2000"/>
              <a:buFont typeface="Trebuchet MS"/>
              <a:buChar char="•"/>
              <a:defRPr sz="2000"/>
            </a:lvl2pPr>
            <a:lvl3pPr marL="1371600" lvl="2" indent="-342900" algn="l">
              <a:lnSpc>
                <a:spcPct val="100000"/>
              </a:lnSpc>
              <a:spcBef>
                <a:spcPts val="360"/>
              </a:spcBef>
              <a:spcAft>
                <a:spcPts val="0"/>
              </a:spcAft>
              <a:buClr>
                <a:srgbClr val="777777"/>
              </a:buClr>
              <a:buSzPts val="1800"/>
              <a:buFont typeface="Trebuchet MS"/>
              <a:buChar char="•"/>
              <a:defRPr sz="1800"/>
            </a:lvl3pPr>
            <a:lvl4pPr marL="1828800" lvl="3" indent="-330200" algn="l">
              <a:lnSpc>
                <a:spcPct val="100000"/>
              </a:lnSpc>
              <a:spcBef>
                <a:spcPts val="320"/>
              </a:spcBef>
              <a:spcAft>
                <a:spcPts val="0"/>
              </a:spcAft>
              <a:buClr>
                <a:srgbClr val="777777"/>
              </a:buClr>
              <a:buSzPts val="1600"/>
              <a:buFont typeface="Trebuchet MS"/>
              <a:buChar char="•"/>
              <a:defRPr sz="1600"/>
            </a:lvl4pPr>
            <a:lvl5pPr marL="2286000" lvl="4" indent="-330200" algn="l">
              <a:lnSpc>
                <a:spcPct val="100000"/>
              </a:lnSpc>
              <a:spcBef>
                <a:spcPts val="320"/>
              </a:spcBef>
              <a:spcAft>
                <a:spcPts val="0"/>
              </a:spcAft>
              <a:buClr>
                <a:srgbClr val="777777"/>
              </a:buClr>
              <a:buSzPts val="1600"/>
              <a:buFont typeface="Trebuchet MS"/>
              <a:buChar char="•"/>
              <a:defRPr sz="1600"/>
            </a:lvl5pPr>
            <a:lvl6pPr marL="2743200" lvl="5" indent="-330200" algn="l">
              <a:lnSpc>
                <a:spcPct val="100000"/>
              </a:lnSpc>
              <a:spcBef>
                <a:spcPts val="320"/>
              </a:spcBef>
              <a:spcAft>
                <a:spcPts val="0"/>
              </a:spcAft>
              <a:buClr>
                <a:srgbClr val="777777"/>
              </a:buClr>
              <a:buSzPts val="1600"/>
              <a:buFont typeface="Trebuchet MS"/>
              <a:buChar char="•"/>
              <a:defRPr sz="1600"/>
            </a:lvl6pPr>
            <a:lvl7pPr marL="3200400" lvl="6" indent="-330200" algn="l">
              <a:lnSpc>
                <a:spcPct val="100000"/>
              </a:lnSpc>
              <a:spcBef>
                <a:spcPts val="320"/>
              </a:spcBef>
              <a:spcAft>
                <a:spcPts val="0"/>
              </a:spcAft>
              <a:buClr>
                <a:srgbClr val="777777"/>
              </a:buClr>
              <a:buSzPts val="1600"/>
              <a:buFont typeface="Trebuchet MS"/>
              <a:buChar char="•"/>
              <a:defRPr sz="1600"/>
            </a:lvl7pPr>
            <a:lvl8pPr marL="3657600" lvl="7" indent="-330200" algn="l">
              <a:lnSpc>
                <a:spcPct val="100000"/>
              </a:lnSpc>
              <a:spcBef>
                <a:spcPts val="320"/>
              </a:spcBef>
              <a:spcAft>
                <a:spcPts val="0"/>
              </a:spcAft>
              <a:buClr>
                <a:srgbClr val="777777"/>
              </a:buClr>
              <a:buSzPts val="1600"/>
              <a:buFont typeface="Trebuchet MS"/>
              <a:buChar char="•"/>
              <a:defRPr sz="1600"/>
            </a:lvl8pPr>
            <a:lvl9pPr marL="4114800" lvl="8" indent="-330200" algn="l">
              <a:lnSpc>
                <a:spcPct val="100000"/>
              </a:lnSpc>
              <a:spcBef>
                <a:spcPts val="320"/>
              </a:spcBef>
              <a:spcAft>
                <a:spcPts val="0"/>
              </a:spcAft>
              <a:buClr>
                <a:srgbClr val="777777"/>
              </a:buClr>
              <a:buSzPts val="1600"/>
              <a:buFont typeface="Trebuchet MS"/>
              <a:buChar char="•"/>
              <a:defRPr sz="1600"/>
            </a:lvl9pPr>
          </a:lstStyle>
          <a:p>
            <a:endParaRPr/>
          </a:p>
        </p:txBody>
      </p:sp>
    </p:spTree>
    <p:extLst>
      <p:ext uri="{BB962C8B-B14F-4D97-AF65-F5344CB8AC3E}">
        <p14:creationId xmlns:p14="http://schemas.microsoft.com/office/powerpoint/2010/main" val="3522574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
        <p:cNvGrpSpPr/>
        <p:nvPr/>
      </p:nvGrpSpPr>
      <p:grpSpPr>
        <a:xfrm>
          <a:off x="0" y="0"/>
          <a:ext cx="0" cy="0"/>
          <a:chOff x="0" y="0"/>
          <a:chExt cx="0" cy="0"/>
        </a:xfrm>
      </p:grpSpPr>
    </p:spTree>
    <p:extLst>
      <p:ext uri="{BB962C8B-B14F-4D97-AF65-F5344CB8AC3E}">
        <p14:creationId xmlns:p14="http://schemas.microsoft.com/office/powerpoint/2010/main" val="2111397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909C-D352-AE8B-E6D7-226F7738E9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32AC14-F74A-7ECC-FB3B-4333C260BD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22C209-9F65-7F0A-737B-4E9FF86C23DB}"/>
              </a:ext>
            </a:extLst>
          </p:cNvPr>
          <p:cNvSpPr>
            <a:spLocks noGrp="1"/>
          </p:cNvSpPr>
          <p:nvPr>
            <p:ph type="dt" sz="half" idx="10"/>
          </p:nvPr>
        </p:nvSpPr>
        <p:spPr/>
        <p:txBody>
          <a:bodyPr/>
          <a:lstStyle/>
          <a:p>
            <a:fld id="{D25D7EBF-2184-4EC6-920C-5F0419D356AC}" type="datetimeFigureOut">
              <a:rPr lang="en-US" smtClean="0"/>
              <a:t>4/25/2025</a:t>
            </a:fld>
            <a:endParaRPr lang="en-US"/>
          </a:p>
        </p:txBody>
      </p:sp>
      <p:sp>
        <p:nvSpPr>
          <p:cNvPr id="5" name="Footer Placeholder 4">
            <a:extLst>
              <a:ext uri="{FF2B5EF4-FFF2-40B4-BE49-F238E27FC236}">
                <a16:creationId xmlns:a16="http://schemas.microsoft.com/office/drawing/2014/main" id="{DDE925BE-CA71-420C-67CF-55720A7034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F3CD5E-F64C-C5F7-4C29-0715DDFA3BF2}"/>
              </a:ext>
            </a:extLst>
          </p:cNvPr>
          <p:cNvSpPr>
            <a:spLocks noGrp="1"/>
          </p:cNvSpPr>
          <p:nvPr>
            <p:ph type="sldNum" sz="quarter" idx="12"/>
          </p:nvPr>
        </p:nvSpPr>
        <p:spPr/>
        <p:txBody>
          <a:bodyPr/>
          <a:lstStyle/>
          <a:p>
            <a:fld id="{A91A5C80-6A23-4D71-A1AA-E072E9D06ED4}" type="slidenum">
              <a:rPr lang="en-US" smtClean="0"/>
              <a:t>‹#›</a:t>
            </a:fld>
            <a:endParaRPr lang="en-US"/>
          </a:p>
        </p:txBody>
      </p:sp>
    </p:spTree>
    <p:extLst>
      <p:ext uri="{BB962C8B-B14F-4D97-AF65-F5344CB8AC3E}">
        <p14:creationId xmlns:p14="http://schemas.microsoft.com/office/powerpoint/2010/main" val="9158692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7"/>
        <p:cNvGrpSpPr/>
        <p:nvPr/>
      </p:nvGrpSpPr>
      <p:grpSpPr>
        <a:xfrm>
          <a:off x="0" y="0"/>
          <a:ext cx="0" cy="0"/>
          <a:chOff x="0" y="0"/>
          <a:chExt cx="0" cy="0"/>
        </a:xfrm>
      </p:grpSpPr>
      <p:sp>
        <p:nvSpPr>
          <p:cNvPr id="38" name="Google Shape;38;p37"/>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7"/>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40"/>
              </a:spcBef>
              <a:spcAft>
                <a:spcPts val="0"/>
              </a:spcAft>
              <a:buSzPts val="1400"/>
              <a:buNone/>
              <a:defRPr sz="3200"/>
            </a:lvl1pPr>
            <a:lvl2pPr marL="914400" lvl="1" indent="-406400" algn="l">
              <a:lnSpc>
                <a:spcPct val="100000"/>
              </a:lnSpc>
              <a:spcBef>
                <a:spcPts val="560"/>
              </a:spcBef>
              <a:spcAft>
                <a:spcPts val="0"/>
              </a:spcAft>
              <a:buClr>
                <a:srgbClr val="777777"/>
              </a:buClr>
              <a:buSzPts val="2800"/>
              <a:buFont typeface="Trebuchet MS"/>
              <a:buChar char="•"/>
              <a:defRPr sz="2800"/>
            </a:lvl2pPr>
            <a:lvl3pPr marL="1371600" lvl="2" indent="-381000" algn="l">
              <a:lnSpc>
                <a:spcPct val="100000"/>
              </a:lnSpc>
              <a:spcBef>
                <a:spcPts val="480"/>
              </a:spcBef>
              <a:spcAft>
                <a:spcPts val="0"/>
              </a:spcAft>
              <a:buClr>
                <a:srgbClr val="777777"/>
              </a:buClr>
              <a:buSzPts val="2400"/>
              <a:buFont typeface="Trebuchet MS"/>
              <a:buChar char="•"/>
              <a:defRPr sz="2400"/>
            </a:lvl3pPr>
            <a:lvl4pPr marL="1828800" lvl="3" indent="-355600" algn="l">
              <a:lnSpc>
                <a:spcPct val="100000"/>
              </a:lnSpc>
              <a:spcBef>
                <a:spcPts val="400"/>
              </a:spcBef>
              <a:spcAft>
                <a:spcPts val="0"/>
              </a:spcAft>
              <a:buClr>
                <a:srgbClr val="777777"/>
              </a:buClr>
              <a:buSzPts val="2000"/>
              <a:buFont typeface="Trebuchet MS"/>
              <a:buChar char="•"/>
              <a:defRPr sz="2000"/>
            </a:lvl4pPr>
            <a:lvl5pPr marL="2286000" lvl="4" indent="-355600" algn="l">
              <a:lnSpc>
                <a:spcPct val="100000"/>
              </a:lnSpc>
              <a:spcBef>
                <a:spcPts val="400"/>
              </a:spcBef>
              <a:spcAft>
                <a:spcPts val="0"/>
              </a:spcAft>
              <a:buClr>
                <a:srgbClr val="777777"/>
              </a:buClr>
              <a:buSzPts val="2000"/>
              <a:buFont typeface="Trebuchet MS"/>
              <a:buChar char="•"/>
              <a:defRPr sz="2000"/>
            </a:lvl5pPr>
            <a:lvl6pPr marL="2743200" lvl="5" indent="-355600" algn="l">
              <a:lnSpc>
                <a:spcPct val="100000"/>
              </a:lnSpc>
              <a:spcBef>
                <a:spcPts val="400"/>
              </a:spcBef>
              <a:spcAft>
                <a:spcPts val="0"/>
              </a:spcAft>
              <a:buClr>
                <a:srgbClr val="777777"/>
              </a:buClr>
              <a:buSzPts val="2000"/>
              <a:buFont typeface="Trebuchet MS"/>
              <a:buChar char="•"/>
              <a:defRPr sz="2000"/>
            </a:lvl6pPr>
            <a:lvl7pPr marL="3200400" lvl="6" indent="-355600" algn="l">
              <a:lnSpc>
                <a:spcPct val="100000"/>
              </a:lnSpc>
              <a:spcBef>
                <a:spcPts val="400"/>
              </a:spcBef>
              <a:spcAft>
                <a:spcPts val="0"/>
              </a:spcAft>
              <a:buClr>
                <a:srgbClr val="777777"/>
              </a:buClr>
              <a:buSzPts val="2000"/>
              <a:buFont typeface="Trebuchet MS"/>
              <a:buChar char="•"/>
              <a:defRPr sz="2000"/>
            </a:lvl7pPr>
            <a:lvl8pPr marL="3657600" lvl="7" indent="-355600" algn="l">
              <a:lnSpc>
                <a:spcPct val="100000"/>
              </a:lnSpc>
              <a:spcBef>
                <a:spcPts val="400"/>
              </a:spcBef>
              <a:spcAft>
                <a:spcPts val="0"/>
              </a:spcAft>
              <a:buClr>
                <a:srgbClr val="777777"/>
              </a:buClr>
              <a:buSzPts val="2000"/>
              <a:buFont typeface="Trebuchet MS"/>
              <a:buChar char="•"/>
              <a:defRPr sz="2000"/>
            </a:lvl8pPr>
            <a:lvl9pPr marL="4114800" lvl="8" indent="-355600" algn="l">
              <a:lnSpc>
                <a:spcPct val="100000"/>
              </a:lnSpc>
              <a:spcBef>
                <a:spcPts val="400"/>
              </a:spcBef>
              <a:spcAft>
                <a:spcPts val="0"/>
              </a:spcAft>
              <a:buClr>
                <a:srgbClr val="777777"/>
              </a:buClr>
              <a:buSzPts val="2000"/>
              <a:buFont typeface="Trebuchet MS"/>
              <a:buChar char="•"/>
              <a:defRPr sz="2000"/>
            </a:lvl9pPr>
          </a:lstStyle>
          <a:p>
            <a:endParaRPr/>
          </a:p>
        </p:txBody>
      </p:sp>
      <p:sp>
        <p:nvSpPr>
          <p:cNvPr id="40" name="Google Shape;40;p37"/>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rgbClr val="4D4D4D"/>
              </a:buClr>
              <a:buSzPts val="1400"/>
              <a:buFont typeface="Trebuchet MS"/>
              <a:buNone/>
              <a:defRPr sz="1400"/>
            </a:lvl1pPr>
            <a:lvl2pPr marL="914400" lvl="1" indent="-228600" algn="l">
              <a:lnSpc>
                <a:spcPct val="100000"/>
              </a:lnSpc>
              <a:spcBef>
                <a:spcPts val="240"/>
              </a:spcBef>
              <a:spcAft>
                <a:spcPts val="0"/>
              </a:spcAft>
              <a:buClr>
                <a:srgbClr val="777777"/>
              </a:buClr>
              <a:buSzPts val="1200"/>
              <a:buFont typeface="Trebuchet MS"/>
              <a:buNone/>
              <a:defRPr sz="1200"/>
            </a:lvl2pPr>
            <a:lvl3pPr marL="1371600" lvl="2" indent="-228600" algn="l">
              <a:lnSpc>
                <a:spcPct val="100000"/>
              </a:lnSpc>
              <a:spcBef>
                <a:spcPts val="200"/>
              </a:spcBef>
              <a:spcAft>
                <a:spcPts val="0"/>
              </a:spcAft>
              <a:buClr>
                <a:srgbClr val="777777"/>
              </a:buClr>
              <a:buSzPts val="1000"/>
              <a:buFont typeface="Trebuchet MS"/>
              <a:buNone/>
              <a:defRPr sz="1000"/>
            </a:lvl3pPr>
            <a:lvl4pPr marL="1828800" lvl="3" indent="-228600" algn="l">
              <a:lnSpc>
                <a:spcPct val="100000"/>
              </a:lnSpc>
              <a:spcBef>
                <a:spcPts val="180"/>
              </a:spcBef>
              <a:spcAft>
                <a:spcPts val="0"/>
              </a:spcAft>
              <a:buClr>
                <a:srgbClr val="777777"/>
              </a:buClr>
              <a:buSzPts val="900"/>
              <a:buFont typeface="Trebuchet MS"/>
              <a:buNone/>
              <a:defRPr sz="900"/>
            </a:lvl4pPr>
            <a:lvl5pPr marL="2286000" lvl="4" indent="-228600" algn="l">
              <a:lnSpc>
                <a:spcPct val="100000"/>
              </a:lnSpc>
              <a:spcBef>
                <a:spcPts val="180"/>
              </a:spcBef>
              <a:spcAft>
                <a:spcPts val="0"/>
              </a:spcAft>
              <a:buClr>
                <a:srgbClr val="777777"/>
              </a:buClr>
              <a:buSzPts val="900"/>
              <a:buFont typeface="Trebuchet MS"/>
              <a:buNone/>
              <a:defRPr sz="900"/>
            </a:lvl5pPr>
            <a:lvl6pPr marL="2743200" lvl="5" indent="-228600" algn="l">
              <a:lnSpc>
                <a:spcPct val="100000"/>
              </a:lnSpc>
              <a:spcBef>
                <a:spcPts val="180"/>
              </a:spcBef>
              <a:spcAft>
                <a:spcPts val="0"/>
              </a:spcAft>
              <a:buClr>
                <a:srgbClr val="777777"/>
              </a:buClr>
              <a:buSzPts val="900"/>
              <a:buFont typeface="Trebuchet MS"/>
              <a:buNone/>
              <a:defRPr sz="900"/>
            </a:lvl6pPr>
            <a:lvl7pPr marL="3200400" lvl="6" indent="-228600" algn="l">
              <a:lnSpc>
                <a:spcPct val="100000"/>
              </a:lnSpc>
              <a:spcBef>
                <a:spcPts val="180"/>
              </a:spcBef>
              <a:spcAft>
                <a:spcPts val="0"/>
              </a:spcAft>
              <a:buClr>
                <a:srgbClr val="777777"/>
              </a:buClr>
              <a:buSzPts val="900"/>
              <a:buFont typeface="Trebuchet MS"/>
              <a:buNone/>
              <a:defRPr sz="900"/>
            </a:lvl7pPr>
            <a:lvl8pPr marL="3657600" lvl="7" indent="-228600" algn="l">
              <a:lnSpc>
                <a:spcPct val="100000"/>
              </a:lnSpc>
              <a:spcBef>
                <a:spcPts val="180"/>
              </a:spcBef>
              <a:spcAft>
                <a:spcPts val="0"/>
              </a:spcAft>
              <a:buClr>
                <a:srgbClr val="777777"/>
              </a:buClr>
              <a:buSzPts val="900"/>
              <a:buFont typeface="Trebuchet MS"/>
              <a:buNone/>
              <a:defRPr sz="900"/>
            </a:lvl8pPr>
            <a:lvl9pPr marL="4114800" lvl="8" indent="-228600" algn="l">
              <a:lnSpc>
                <a:spcPct val="100000"/>
              </a:lnSpc>
              <a:spcBef>
                <a:spcPts val="180"/>
              </a:spcBef>
              <a:spcAft>
                <a:spcPts val="0"/>
              </a:spcAft>
              <a:buClr>
                <a:srgbClr val="777777"/>
              </a:buClr>
              <a:buSzPts val="900"/>
              <a:buFont typeface="Trebuchet MS"/>
              <a:buNone/>
              <a:defRPr sz="900"/>
            </a:lvl9pPr>
          </a:lstStyle>
          <a:p>
            <a:endParaRPr/>
          </a:p>
        </p:txBody>
      </p:sp>
    </p:spTree>
    <p:extLst>
      <p:ext uri="{BB962C8B-B14F-4D97-AF65-F5344CB8AC3E}">
        <p14:creationId xmlns:p14="http://schemas.microsoft.com/office/powerpoint/2010/main" val="42910427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41"/>
        <p:cNvGrpSpPr/>
        <p:nvPr/>
      </p:nvGrpSpPr>
      <p:grpSpPr>
        <a:xfrm>
          <a:off x="0" y="0"/>
          <a:ext cx="0" cy="0"/>
          <a:chOff x="0" y="0"/>
          <a:chExt cx="0" cy="0"/>
        </a:xfrm>
      </p:grpSpPr>
      <p:sp>
        <p:nvSpPr>
          <p:cNvPr id="42" name="Google Shape;42;p38"/>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8"/>
          <p:cNvSpPr>
            <a:spLocks noGrp="1"/>
          </p:cNvSpPr>
          <p:nvPr>
            <p:ph type="pic" idx="2"/>
          </p:nvPr>
        </p:nvSpPr>
        <p:spPr>
          <a:xfrm>
            <a:off x="2389717" y="612775"/>
            <a:ext cx="7315200" cy="4114800"/>
          </a:xfrm>
          <a:prstGeom prst="rect">
            <a:avLst/>
          </a:prstGeom>
          <a:noFill/>
          <a:ln>
            <a:noFill/>
          </a:ln>
        </p:spPr>
      </p:sp>
      <p:sp>
        <p:nvSpPr>
          <p:cNvPr id="44" name="Google Shape;44;p38"/>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rgbClr val="4D4D4D"/>
              </a:buClr>
              <a:buSzPts val="1400"/>
              <a:buFont typeface="Trebuchet MS"/>
              <a:buNone/>
              <a:defRPr sz="1400"/>
            </a:lvl1pPr>
            <a:lvl2pPr marL="914400" lvl="1" indent="-228600" algn="l">
              <a:lnSpc>
                <a:spcPct val="100000"/>
              </a:lnSpc>
              <a:spcBef>
                <a:spcPts val="240"/>
              </a:spcBef>
              <a:spcAft>
                <a:spcPts val="0"/>
              </a:spcAft>
              <a:buClr>
                <a:srgbClr val="777777"/>
              </a:buClr>
              <a:buSzPts val="1200"/>
              <a:buFont typeface="Trebuchet MS"/>
              <a:buNone/>
              <a:defRPr sz="1200"/>
            </a:lvl2pPr>
            <a:lvl3pPr marL="1371600" lvl="2" indent="-228600" algn="l">
              <a:lnSpc>
                <a:spcPct val="100000"/>
              </a:lnSpc>
              <a:spcBef>
                <a:spcPts val="200"/>
              </a:spcBef>
              <a:spcAft>
                <a:spcPts val="0"/>
              </a:spcAft>
              <a:buClr>
                <a:srgbClr val="777777"/>
              </a:buClr>
              <a:buSzPts val="1000"/>
              <a:buFont typeface="Trebuchet MS"/>
              <a:buNone/>
              <a:defRPr sz="1000"/>
            </a:lvl3pPr>
            <a:lvl4pPr marL="1828800" lvl="3" indent="-228600" algn="l">
              <a:lnSpc>
                <a:spcPct val="100000"/>
              </a:lnSpc>
              <a:spcBef>
                <a:spcPts val="180"/>
              </a:spcBef>
              <a:spcAft>
                <a:spcPts val="0"/>
              </a:spcAft>
              <a:buClr>
                <a:srgbClr val="777777"/>
              </a:buClr>
              <a:buSzPts val="900"/>
              <a:buFont typeface="Trebuchet MS"/>
              <a:buNone/>
              <a:defRPr sz="900"/>
            </a:lvl4pPr>
            <a:lvl5pPr marL="2286000" lvl="4" indent="-228600" algn="l">
              <a:lnSpc>
                <a:spcPct val="100000"/>
              </a:lnSpc>
              <a:spcBef>
                <a:spcPts val="180"/>
              </a:spcBef>
              <a:spcAft>
                <a:spcPts val="0"/>
              </a:spcAft>
              <a:buClr>
                <a:srgbClr val="777777"/>
              </a:buClr>
              <a:buSzPts val="900"/>
              <a:buFont typeface="Trebuchet MS"/>
              <a:buNone/>
              <a:defRPr sz="900"/>
            </a:lvl5pPr>
            <a:lvl6pPr marL="2743200" lvl="5" indent="-228600" algn="l">
              <a:lnSpc>
                <a:spcPct val="100000"/>
              </a:lnSpc>
              <a:spcBef>
                <a:spcPts val="180"/>
              </a:spcBef>
              <a:spcAft>
                <a:spcPts val="0"/>
              </a:spcAft>
              <a:buClr>
                <a:srgbClr val="777777"/>
              </a:buClr>
              <a:buSzPts val="900"/>
              <a:buFont typeface="Trebuchet MS"/>
              <a:buNone/>
              <a:defRPr sz="900"/>
            </a:lvl6pPr>
            <a:lvl7pPr marL="3200400" lvl="6" indent="-228600" algn="l">
              <a:lnSpc>
                <a:spcPct val="100000"/>
              </a:lnSpc>
              <a:spcBef>
                <a:spcPts val="180"/>
              </a:spcBef>
              <a:spcAft>
                <a:spcPts val="0"/>
              </a:spcAft>
              <a:buClr>
                <a:srgbClr val="777777"/>
              </a:buClr>
              <a:buSzPts val="900"/>
              <a:buFont typeface="Trebuchet MS"/>
              <a:buNone/>
              <a:defRPr sz="900"/>
            </a:lvl7pPr>
            <a:lvl8pPr marL="3657600" lvl="7" indent="-228600" algn="l">
              <a:lnSpc>
                <a:spcPct val="100000"/>
              </a:lnSpc>
              <a:spcBef>
                <a:spcPts val="180"/>
              </a:spcBef>
              <a:spcAft>
                <a:spcPts val="0"/>
              </a:spcAft>
              <a:buClr>
                <a:srgbClr val="777777"/>
              </a:buClr>
              <a:buSzPts val="900"/>
              <a:buFont typeface="Trebuchet MS"/>
              <a:buNone/>
              <a:defRPr sz="900"/>
            </a:lvl8pPr>
            <a:lvl9pPr marL="4114800" lvl="8" indent="-228600" algn="l">
              <a:lnSpc>
                <a:spcPct val="100000"/>
              </a:lnSpc>
              <a:spcBef>
                <a:spcPts val="180"/>
              </a:spcBef>
              <a:spcAft>
                <a:spcPts val="0"/>
              </a:spcAft>
              <a:buClr>
                <a:srgbClr val="777777"/>
              </a:buClr>
              <a:buSzPts val="900"/>
              <a:buFont typeface="Trebuchet MS"/>
              <a:buNone/>
              <a:defRPr sz="900"/>
            </a:lvl9pPr>
          </a:lstStyle>
          <a:p>
            <a:endParaRPr/>
          </a:p>
        </p:txBody>
      </p:sp>
    </p:spTree>
    <p:extLst>
      <p:ext uri="{BB962C8B-B14F-4D97-AF65-F5344CB8AC3E}">
        <p14:creationId xmlns:p14="http://schemas.microsoft.com/office/powerpoint/2010/main" val="28397822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45"/>
        <p:cNvGrpSpPr/>
        <p:nvPr/>
      </p:nvGrpSpPr>
      <p:grpSpPr>
        <a:xfrm>
          <a:off x="0" y="0"/>
          <a:ext cx="0" cy="0"/>
          <a:chOff x="0" y="0"/>
          <a:chExt cx="0" cy="0"/>
        </a:xfrm>
      </p:grpSpPr>
      <p:sp>
        <p:nvSpPr>
          <p:cNvPr id="46" name="Google Shape;46;p3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9"/>
          <p:cNvSpPr txBox="1">
            <a:spLocks noGrp="1"/>
          </p:cNvSpPr>
          <p:nvPr>
            <p:ph type="body" idx="1"/>
          </p:nvPr>
        </p:nvSpPr>
        <p:spPr>
          <a:xfrm rot="5400000">
            <a:off x="3695700" y="-1485900"/>
            <a:ext cx="4800600" cy="10972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360"/>
              </a:spcBef>
              <a:spcAft>
                <a:spcPts val="0"/>
              </a:spcAft>
              <a:buSzPts val="1400"/>
              <a:buNone/>
              <a:defRPr/>
            </a:lvl1pPr>
            <a:lvl2pPr marL="914400" lvl="1" indent="-342900" algn="l">
              <a:lnSpc>
                <a:spcPct val="100000"/>
              </a:lnSpc>
              <a:spcBef>
                <a:spcPts val="360"/>
              </a:spcBef>
              <a:spcAft>
                <a:spcPts val="0"/>
              </a:spcAft>
              <a:buClr>
                <a:srgbClr val="777777"/>
              </a:buClr>
              <a:buSzPts val="1800"/>
              <a:buChar char="•"/>
              <a:defRPr/>
            </a:lvl2pPr>
            <a:lvl3pPr marL="1371600" lvl="2" indent="-342900" algn="l">
              <a:lnSpc>
                <a:spcPct val="100000"/>
              </a:lnSpc>
              <a:spcBef>
                <a:spcPts val="360"/>
              </a:spcBef>
              <a:spcAft>
                <a:spcPts val="0"/>
              </a:spcAft>
              <a:buClr>
                <a:srgbClr val="777777"/>
              </a:buClr>
              <a:buSzPts val="1800"/>
              <a:buChar char="•"/>
              <a:defRPr/>
            </a:lvl3pPr>
            <a:lvl4pPr marL="1828800" lvl="3" indent="-342900" algn="l">
              <a:lnSpc>
                <a:spcPct val="100000"/>
              </a:lnSpc>
              <a:spcBef>
                <a:spcPts val="360"/>
              </a:spcBef>
              <a:spcAft>
                <a:spcPts val="0"/>
              </a:spcAft>
              <a:buClr>
                <a:srgbClr val="777777"/>
              </a:buClr>
              <a:buSzPts val="1800"/>
              <a:buChar char="•"/>
              <a:defRPr/>
            </a:lvl4pPr>
            <a:lvl5pPr marL="2286000" lvl="4" indent="-342900" algn="l">
              <a:lnSpc>
                <a:spcPct val="100000"/>
              </a:lnSpc>
              <a:spcBef>
                <a:spcPts val="360"/>
              </a:spcBef>
              <a:spcAft>
                <a:spcPts val="0"/>
              </a:spcAft>
              <a:buClr>
                <a:srgbClr val="777777"/>
              </a:buClr>
              <a:buSzPts val="1800"/>
              <a:buChar char="•"/>
              <a:defRPr/>
            </a:lvl5pPr>
            <a:lvl6pPr marL="2743200" lvl="5" indent="-342900" algn="l">
              <a:lnSpc>
                <a:spcPct val="100000"/>
              </a:lnSpc>
              <a:spcBef>
                <a:spcPts val="360"/>
              </a:spcBef>
              <a:spcAft>
                <a:spcPts val="0"/>
              </a:spcAft>
              <a:buClr>
                <a:srgbClr val="777777"/>
              </a:buClr>
              <a:buSzPts val="1800"/>
              <a:buChar char="•"/>
              <a:defRPr/>
            </a:lvl6pPr>
            <a:lvl7pPr marL="3200400" lvl="6" indent="-342900" algn="l">
              <a:lnSpc>
                <a:spcPct val="100000"/>
              </a:lnSpc>
              <a:spcBef>
                <a:spcPts val="360"/>
              </a:spcBef>
              <a:spcAft>
                <a:spcPts val="0"/>
              </a:spcAft>
              <a:buClr>
                <a:srgbClr val="777777"/>
              </a:buClr>
              <a:buSzPts val="1800"/>
              <a:buChar char="•"/>
              <a:defRPr/>
            </a:lvl7pPr>
            <a:lvl8pPr marL="3657600" lvl="7" indent="-342900" algn="l">
              <a:lnSpc>
                <a:spcPct val="100000"/>
              </a:lnSpc>
              <a:spcBef>
                <a:spcPts val="360"/>
              </a:spcBef>
              <a:spcAft>
                <a:spcPts val="0"/>
              </a:spcAft>
              <a:buClr>
                <a:srgbClr val="777777"/>
              </a:buClr>
              <a:buSzPts val="1800"/>
              <a:buChar char="•"/>
              <a:defRPr/>
            </a:lvl8pPr>
            <a:lvl9pPr marL="4114800" lvl="8" indent="-342900" algn="l">
              <a:lnSpc>
                <a:spcPct val="100000"/>
              </a:lnSpc>
              <a:spcBef>
                <a:spcPts val="360"/>
              </a:spcBef>
              <a:spcAft>
                <a:spcPts val="0"/>
              </a:spcAft>
              <a:buClr>
                <a:srgbClr val="777777"/>
              </a:buClr>
              <a:buSzPts val="1800"/>
              <a:buChar char="•"/>
              <a:defRPr/>
            </a:lvl9pPr>
          </a:lstStyle>
          <a:p>
            <a:endParaRPr/>
          </a:p>
        </p:txBody>
      </p:sp>
    </p:spTree>
    <p:extLst>
      <p:ext uri="{BB962C8B-B14F-4D97-AF65-F5344CB8AC3E}">
        <p14:creationId xmlns:p14="http://schemas.microsoft.com/office/powerpoint/2010/main" val="29183681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48"/>
        <p:cNvGrpSpPr/>
        <p:nvPr/>
      </p:nvGrpSpPr>
      <p:grpSpPr>
        <a:xfrm>
          <a:off x="0" y="0"/>
          <a:ext cx="0" cy="0"/>
          <a:chOff x="0" y="0"/>
          <a:chExt cx="0" cy="0"/>
        </a:xfrm>
      </p:grpSpPr>
      <p:sp>
        <p:nvSpPr>
          <p:cNvPr id="49" name="Google Shape;49;p40"/>
          <p:cNvSpPr txBox="1">
            <a:spLocks noGrp="1"/>
          </p:cNvSpPr>
          <p:nvPr>
            <p:ph type="title"/>
          </p:nvPr>
        </p:nvSpPr>
        <p:spPr>
          <a:xfrm rot="5400000">
            <a:off x="7147719" y="1966119"/>
            <a:ext cx="6126162" cy="2743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0"/>
          <p:cNvSpPr txBox="1">
            <a:spLocks noGrp="1"/>
          </p:cNvSpPr>
          <p:nvPr>
            <p:ph type="body" idx="1"/>
          </p:nvPr>
        </p:nvSpPr>
        <p:spPr>
          <a:xfrm rot="5400000">
            <a:off x="1559719" y="-675481"/>
            <a:ext cx="6126162" cy="8026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360"/>
              </a:spcBef>
              <a:spcAft>
                <a:spcPts val="0"/>
              </a:spcAft>
              <a:buSzPts val="1400"/>
              <a:buNone/>
              <a:defRPr/>
            </a:lvl1pPr>
            <a:lvl2pPr marL="914400" lvl="1" indent="-342900" algn="l">
              <a:lnSpc>
                <a:spcPct val="100000"/>
              </a:lnSpc>
              <a:spcBef>
                <a:spcPts val="360"/>
              </a:spcBef>
              <a:spcAft>
                <a:spcPts val="0"/>
              </a:spcAft>
              <a:buClr>
                <a:srgbClr val="777777"/>
              </a:buClr>
              <a:buSzPts val="1800"/>
              <a:buChar char="•"/>
              <a:defRPr/>
            </a:lvl2pPr>
            <a:lvl3pPr marL="1371600" lvl="2" indent="-342900" algn="l">
              <a:lnSpc>
                <a:spcPct val="100000"/>
              </a:lnSpc>
              <a:spcBef>
                <a:spcPts val="360"/>
              </a:spcBef>
              <a:spcAft>
                <a:spcPts val="0"/>
              </a:spcAft>
              <a:buClr>
                <a:srgbClr val="777777"/>
              </a:buClr>
              <a:buSzPts val="1800"/>
              <a:buChar char="•"/>
              <a:defRPr/>
            </a:lvl3pPr>
            <a:lvl4pPr marL="1828800" lvl="3" indent="-342900" algn="l">
              <a:lnSpc>
                <a:spcPct val="100000"/>
              </a:lnSpc>
              <a:spcBef>
                <a:spcPts val="360"/>
              </a:spcBef>
              <a:spcAft>
                <a:spcPts val="0"/>
              </a:spcAft>
              <a:buClr>
                <a:srgbClr val="777777"/>
              </a:buClr>
              <a:buSzPts val="1800"/>
              <a:buChar char="•"/>
              <a:defRPr/>
            </a:lvl4pPr>
            <a:lvl5pPr marL="2286000" lvl="4" indent="-342900" algn="l">
              <a:lnSpc>
                <a:spcPct val="100000"/>
              </a:lnSpc>
              <a:spcBef>
                <a:spcPts val="360"/>
              </a:spcBef>
              <a:spcAft>
                <a:spcPts val="0"/>
              </a:spcAft>
              <a:buClr>
                <a:srgbClr val="777777"/>
              </a:buClr>
              <a:buSzPts val="1800"/>
              <a:buChar char="•"/>
              <a:defRPr/>
            </a:lvl5pPr>
            <a:lvl6pPr marL="2743200" lvl="5" indent="-342900" algn="l">
              <a:lnSpc>
                <a:spcPct val="100000"/>
              </a:lnSpc>
              <a:spcBef>
                <a:spcPts val="360"/>
              </a:spcBef>
              <a:spcAft>
                <a:spcPts val="0"/>
              </a:spcAft>
              <a:buClr>
                <a:srgbClr val="777777"/>
              </a:buClr>
              <a:buSzPts val="1800"/>
              <a:buChar char="•"/>
              <a:defRPr/>
            </a:lvl6pPr>
            <a:lvl7pPr marL="3200400" lvl="6" indent="-342900" algn="l">
              <a:lnSpc>
                <a:spcPct val="100000"/>
              </a:lnSpc>
              <a:spcBef>
                <a:spcPts val="360"/>
              </a:spcBef>
              <a:spcAft>
                <a:spcPts val="0"/>
              </a:spcAft>
              <a:buClr>
                <a:srgbClr val="777777"/>
              </a:buClr>
              <a:buSzPts val="1800"/>
              <a:buChar char="•"/>
              <a:defRPr/>
            </a:lvl7pPr>
            <a:lvl8pPr marL="3657600" lvl="7" indent="-342900" algn="l">
              <a:lnSpc>
                <a:spcPct val="100000"/>
              </a:lnSpc>
              <a:spcBef>
                <a:spcPts val="360"/>
              </a:spcBef>
              <a:spcAft>
                <a:spcPts val="0"/>
              </a:spcAft>
              <a:buClr>
                <a:srgbClr val="777777"/>
              </a:buClr>
              <a:buSzPts val="1800"/>
              <a:buChar char="•"/>
              <a:defRPr/>
            </a:lvl8pPr>
            <a:lvl9pPr marL="4114800" lvl="8" indent="-342900" algn="l">
              <a:lnSpc>
                <a:spcPct val="100000"/>
              </a:lnSpc>
              <a:spcBef>
                <a:spcPts val="360"/>
              </a:spcBef>
              <a:spcAft>
                <a:spcPts val="0"/>
              </a:spcAft>
              <a:buClr>
                <a:srgbClr val="777777"/>
              </a:buClr>
              <a:buSzPts val="1800"/>
              <a:buChar char="•"/>
              <a:defRPr/>
            </a:lvl9pPr>
          </a:lstStyle>
          <a:p>
            <a:endParaRPr/>
          </a:p>
        </p:txBody>
      </p:sp>
    </p:spTree>
    <p:extLst>
      <p:ext uri="{BB962C8B-B14F-4D97-AF65-F5344CB8AC3E}">
        <p14:creationId xmlns:p14="http://schemas.microsoft.com/office/powerpoint/2010/main" val="827290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80414-5C98-F19B-54AF-F562D1AE3C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E6C65A-B6E7-049E-B71F-894AF42704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CB90D8-7D2E-FA8A-4DB6-A7796D4BD29D}"/>
              </a:ext>
            </a:extLst>
          </p:cNvPr>
          <p:cNvSpPr>
            <a:spLocks noGrp="1"/>
          </p:cNvSpPr>
          <p:nvPr>
            <p:ph type="dt" sz="half" idx="10"/>
          </p:nvPr>
        </p:nvSpPr>
        <p:spPr/>
        <p:txBody>
          <a:bodyPr/>
          <a:lstStyle/>
          <a:p>
            <a:fld id="{D25D7EBF-2184-4EC6-920C-5F0419D356AC}" type="datetimeFigureOut">
              <a:rPr lang="en-US" smtClean="0"/>
              <a:t>4/25/2025</a:t>
            </a:fld>
            <a:endParaRPr lang="en-US"/>
          </a:p>
        </p:txBody>
      </p:sp>
      <p:sp>
        <p:nvSpPr>
          <p:cNvPr id="5" name="Footer Placeholder 4">
            <a:extLst>
              <a:ext uri="{FF2B5EF4-FFF2-40B4-BE49-F238E27FC236}">
                <a16:creationId xmlns:a16="http://schemas.microsoft.com/office/drawing/2014/main" id="{7DB199B5-AC4D-ACD5-F835-0EF73148AA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D4ECFA-6117-3059-EED4-571DD0150471}"/>
              </a:ext>
            </a:extLst>
          </p:cNvPr>
          <p:cNvSpPr>
            <a:spLocks noGrp="1"/>
          </p:cNvSpPr>
          <p:nvPr>
            <p:ph type="sldNum" sz="quarter" idx="12"/>
          </p:nvPr>
        </p:nvSpPr>
        <p:spPr/>
        <p:txBody>
          <a:bodyPr/>
          <a:lstStyle/>
          <a:p>
            <a:fld id="{A91A5C80-6A23-4D71-A1AA-E072E9D06ED4}" type="slidenum">
              <a:rPr lang="en-US" smtClean="0"/>
              <a:t>‹#›</a:t>
            </a:fld>
            <a:endParaRPr lang="en-US"/>
          </a:p>
        </p:txBody>
      </p:sp>
    </p:spTree>
    <p:extLst>
      <p:ext uri="{BB962C8B-B14F-4D97-AF65-F5344CB8AC3E}">
        <p14:creationId xmlns:p14="http://schemas.microsoft.com/office/powerpoint/2010/main" val="3283643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6D913-E316-16B1-AC55-9ED9B7BF07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CFD684-BFF3-BC40-E54E-D0225CCACE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C760FE-125B-A7DC-48AE-F53DD66143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109E6E-19C4-60D0-4035-3FC823385B77}"/>
              </a:ext>
            </a:extLst>
          </p:cNvPr>
          <p:cNvSpPr>
            <a:spLocks noGrp="1"/>
          </p:cNvSpPr>
          <p:nvPr>
            <p:ph type="dt" sz="half" idx="10"/>
          </p:nvPr>
        </p:nvSpPr>
        <p:spPr/>
        <p:txBody>
          <a:bodyPr/>
          <a:lstStyle/>
          <a:p>
            <a:fld id="{D25D7EBF-2184-4EC6-920C-5F0419D356AC}" type="datetimeFigureOut">
              <a:rPr lang="en-US" smtClean="0"/>
              <a:t>4/25/2025</a:t>
            </a:fld>
            <a:endParaRPr lang="en-US"/>
          </a:p>
        </p:txBody>
      </p:sp>
      <p:sp>
        <p:nvSpPr>
          <p:cNvPr id="6" name="Footer Placeholder 5">
            <a:extLst>
              <a:ext uri="{FF2B5EF4-FFF2-40B4-BE49-F238E27FC236}">
                <a16:creationId xmlns:a16="http://schemas.microsoft.com/office/drawing/2014/main" id="{2738C50E-570C-BC8F-6F54-38BDCF5B60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78E6BD-3684-BCFB-FE5C-825C52C74ED2}"/>
              </a:ext>
            </a:extLst>
          </p:cNvPr>
          <p:cNvSpPr>
            <a:spLocks noGrp="1"/>
          </p:cNvSpPr>
          <p:nvPr>
            <p:ph type="sldNum" sz="quarter" idx="12"/>
          </p:nvPr>
        </p:nvSpPr>
        <p:spPr/>
        <p:txBody>
          <a:bodyPr/>
          <a:lstStyle/>
          <a:p>
            <a:fld id="{A91A5C80-6A23-4D71-A1AA-E072E9D06ED4}" type="slidenum">
              <a:rPr lang="en-US" smtClean="0"/>
              <a:t>‹#›</a:t>
            </a:fld>
            <a:endParaRPr lang="en-US"/>
          </a:p>
        </p:txBody>
      </p:sp>
    </p:spTree>
    <p:extLst>
      <p:ext uri="{BB962C8B-B14F-4D97-AF65-F5344CB8AC3E}">
        <p14:creationId xmlns:p14="http://schemas.microsoft.com/office/powerpoint/2010/main" val="1732373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1A5FC-297C-105A-9617-11C9475A3E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180273-5678-CF1B-2F43-8C9FD133BD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D0DD8A-5810-FBA9-A093-8649DDE429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F2ED43-E7F7-4E41-713F-FB8220F75E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C34766-39FB-E98C-9B9D-C9C8049FDA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936214-DD16-63E5-EDC5-8BD4B1EE5B71}"/>
              </a:ext>
            </a:extLst>
          </p:cNvPr>
          <p:cNvSpPr>
            <a:spLocks noGrp="1"/>
          </p:cNvSpPr>
          <p:nvPr>
            <p:ph type="dt" sz="half" idx="10"/>
          </p:nvPr>
        </p:nvSpPr>
        <p:spPr/>
        <p:txBody>
          <a:bodyPr/>
          <a:lstStyle/>
          <a:p>
            <a:fld id="{D25D7EBF-2184-4EC6-920C-5F0419D356AC}" type="datetimeFigureOut">
              <a:rPr lang="en-US" smtClean="0"/>
              <a:t>4/25/2025</a:t>
            </a:fld>
            <a:endParaRPr lang="en-US"/>
          </a:p>
        </p:txBody>
      </p:sp>
      <p:sp>
        <p:nvSpPr>
          <p:cNvPr id="8" name="Footer Placeholder 7">
            <a:extLst>
              <a:ext uri="{FF2B5EF4-FFF2-40B4-BE49-F238E27FC236}">
                <a16:creationId xmlns:a16="http://schemas.microsoft.com/office/drawing/2014/main" id="{0979EA83-D8AE-4244-CD7E-62256B0723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8D73CB-2291-A19A-B980-860F8CF29E05}"/>
              </a:ext>
            </a:extLst>
          </p:cNvPr>
          <p:cNvSpPr>
            <a:spLocks noGrp="1"/>
          </p:cNvSpPr>
          <p:nvPr>
            <p:ph type="sldNum" sz="quarter" idx="12"/>
          </p:nvPr>
        </p:nvSpPr>
        <p:spPr/>
        <p:txBody>
          <a:bodyPr/>
          <a:lstStyle/>
          <a:p>
            <a:fld id="{A91A5C80-6A23-4D71-A1AA-E072E9D06ED4}" type="slidenum">
              <a:rPr lang="en-US" smtClean="0"/>
              <a:t>‹#›</a:t>
            </a:fld>
            <a:endParaRPr lang="en-US"/>
          </a:p>
        </p:txBody>
      </p:sp>
    </p:spTree>
    <p:extLst>
      <p:ext uri="{BB962C8B-B14F-4D97-AF65-F5344CB8AC3E}">
        <p14:creationId xmlns:p14="http://schemas.microsoft.com/office/powerpoint/2010/main" val="1777639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A24C6-3C42-A2BB-0A62-A91370FB15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B86086-004F-71DE-8188-A6291E1E573C}"/>
              </a:ext>
            </a:extLst>
          </p:cNvPr>
          <p:cNvSpPr>
            <a:spLocks noGrp="1"/>
          </p:cNvSpPr>
          <p:nvPr>
            <p:ph type="dt" sz="half" idx="10"/>
          </p:nvPr>
        </p:nvSpPr>
        <p:spPr/>
        <p:txBody>
          <a:bodyPr/>
          <a:lstStyle/>
          <a:p>
            <a:fld id="{D25D7EBF-2184-4EC6-920C-5F0419D356AC}" type="datetimeFigureOut">
              <a:rPr lang="en-US" smtClean="0"/>
              <a:t>4/25/2025</a:t>
            </a:fld>
            <a:endParaRPr lang="en-US"/>
          </a:p>
        </p:txBody>
      </p:sp>
      <p:sp>
        <p:nvSpPr>
          <p:cNvPr id="4" name="Footer Placeholder 3">
            <a:extLst>
              <a:ext uri="{FF2B5EF4-FFF2-40B4-BE49-F238E27FC236}">
                <a16:creationId xmlns:a16="http://schemas.microsoft.com/office/drawing/2014/main" id="{37FA94FD-4E49-B040-87B7-49AF58D668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8D64D6-D0E5-D254-E3FE-8E1F2D68EB34}"/>
              </a:ext>
            </a:extLst>
          </p:cNvPr>
          <p:cNvSpPr>
            <a:spLocks noGrp="1"/>
          </p:cNvSpPr>
          <p:nvPr>
            <p:ph type="sldNum" sz="quarter" idx="12"/>
          </p:nvPr>
        </p:nvSpPr>
        <p:spPr/>
        <p:txBody>
          <a:bodyPr/>
          <a:lstStyle/>
          <a:p>
            <a:fld id="{A91A5C80-6A23-4D71-A1AA-E072E9D06ED4}" type="slidenum">
              <a:rPr lang="en-US" smtClean="0"/>
              <a:t>‹#›</a:t>
            </a:fld>
            <a:endParaRPr lang="en-US"/>
          </a:p>
        </p:txBody>
      </p:sp>
    </p:spTree>
    <p:extLst>
      <p:ext uri="{BB962C8B-B14F-4D97-AF65-F5344CB8AC3E}">
        <p14:creationId xmlns:p14="http://schemas.microsoft.com/office/powerpoint/2010/main" val="907292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A1F08D-A1F3-A06A-01D5-D7AC5F86A8EE}"/>
              </a:ext>
            </a:extLst>
          </p:cNvPr>
          <p:cNvSpPr>
            <a:spLocks noGrp="1"/>
          </p:cNvSpPr>
          <p:nvPr>
            <p:ph type="dt" sz="half" idx="10"/>
          </p:nvPr>
        </p:nvSpPr>
        <p:spPr/>
        <p:txBody>
          <a:bodyPr/>
          <a:lstStyle/>
          <a:p>
            <a:fld id="{D25D7EBF-2184-4EC6-920C-5F0419D356AC}" type="datetimeFigureOut">
              <a:rPr lang="en-US" smtClean="0"/>
              <a:t>4/25/2025</a:t>
            </a:fld>
            <a:endParaRPr lang="en-US"/>
          </a:p>
        </p:txBody>
      </p:sp>
      <p:sp>
        <p:nvSpPr>
          <p:cNvPr id="3" name="Footer Placeholder 2">
            <a:extLst>
              <a:ext uri="{FF2B5EF4-FFF2-40B4-BE49-F238E27FC236}">
                <a16:creationId xmlns:a16="http://schemas.microsoft.com/office/drawing/2014/main" id="{3A89D199-037B-8624-D966-60520EF10A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9ADFC4-51F9-AE43-ED41-C6215218F076}"/>
              </a:ext>
            </a:extLst>
          </p:cNvPr>
          <p:cNvSpPr>
            <a:spLocks noGrp="1"/>
          </p:cNvSpPr>
          <p:nvPr>
            <p:ph type="sldNum" sz="quarter" idx="12"/>
          </p:nvPr>
        </p:nvSpPr>
        <p:spPr/>
        <p:txBody>
          <a:bodyPr/>
          <a:lstStyle/>
          <a:p>
            <a:fld id="{A91A5C80-6A23-4D71-A1AA-E072E9D06ED4}" type="slidenum">
              <a:rPr lang="en-US" smtClean="0"/>
              <a:t>‹#›</a:t>
            </a:fld>
            <a:endParaRPr lang="en-US"/>
          </a:p>
        </p:txBody>
      </p:sp>
    </p:spTree>
    <p:extLst>
      <p:ext uri="{BB962C8B-B14F-4D97-AF65-F5344CB8AC3E}">
        <p14:creationId xmlns:p14="http://schemas.microsoft.com/office/powerpoint/2010/main" val="3366135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BCAE9-1B19-BE2D-CCEB-DF3C2D6E53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00F47C-8D45-D624-C87B-AFCB585451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028F46-5420-7292-C673-B197171FD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ECA5E5-D657-732D-D259-FCB808F99FCD}"/>
              </a:ext>
            </a:extLst>
          </p:cNvPr>
          <p:cNvSpPr>
            <a:spLocks noGrp="1"/>
          </p:cNvSpPr>
          <p:nvPr>
            <p:ph type="dt" sz="half" idx="10"/>
          </p:nvPr>
        </p:nvSpPr>
        <p:spPr/>
        <p:txBody>
          <a:bodyPr/>
          <a:lstStyle/>
          <a:p>
            <a:fld id="{D25D7EBF-2184-4EC6-920C-5F0419D356AC}" type="datetimeFigureOut">
              <a:rPr lang="en-US" smtClean="0"/>
              <a:t>4/25/2025</a:t>
            </a:fld>
            <a:endParaRPr lang="en-US"/>
          </a:p>
        </p:txBody>
      </p:sp>
      <p:sp>
        <p:nvSpPr>
          <p:cNvPr id="6" name="Footer Placeholder 5">
            <a:extLst>
              <a:ext uri="{FF2B5EF4-FFF2-40B4-BE49-F238E27FC236}">
                <a16:creationId xmlns:a16="http://schemas.microsoft.com/office/drawing/2014/main" id="{9F208F32-1F84-4121-BF03-29A1A0B4BE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2FC682-EA55-5600-FF9D-B19DED9FEC70}"/>
              </a:ext>
            </a:extLst>
          </p:cNvPr>
          <p:cNvSpPr>
            <a:spLocks noGrp="1"/>
          </p:cNvSpPr>
          <p:nvPr>
            <p:ph type="sldNum" sz="quarter" idx="12"/>
          </p:nvPr>
        </p:nvSpPr>
        <p:spPr/>
        <p:txBody>
          <a:bodyPr/>
          <a:lstStyle/>
          <a:p>
            <a:fld id="{A91A5C80-6A23-4D71-A1AA-E072E9D06ED4}" type="slidenum">
              <a:rPr lang="en-US" smtClean="0"/>
              <a:t>‹#›</a:t>
            </a:fld>
            <a:endParaRPr lang="en-US"/>
          </a:p>
        </p:txBody>
      </p:sp>
    </p:spTree>
    <p:extLst>
      <p:ext uri="{BB962C8B-B14F-4D97-AF65-F5344CB8AC3E}">
        <p14:creationId xmlns:p14="http://schemas.microsoft.com/office/powerpoint/2010/main" val="2768583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713DF-E0E6-5FCE-1070-E02C752507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9F8C95-E61B-050F-9387-CC84F175EE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DEB307-BB2B-C0C9-CF63-3F3CA14E45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BFE8CD-18A7-FFE6-818C-75068FCFE581}"/>
              </a:ext>
            </a:extLst>
          </p:cNvPr>
          <p:cNvSpPr>
            <a:spLocks noGrp="1"/>
          </p:cNvSpPr>
          <p:nvPr>
            <p:ph type="dt" sz="half" idx="10"/>
          </p:nvPr>
        </p:nvSpPr>
        <p:spPr/>
        <p:txBody>
          <a:bodyPr/>
          <a:lstStyle/>
          <a:p>
            <a:fld id="{D25D7EBF-2184-4EC6-920C-5F0419D356AC}" type="datetimeFigureOut">
              <a:rPr lang="en-US" smtClean="0"/>
              <a:t>4/25/2025</a:t>
            </a:fld>
            <a:endParaRPr lang="en-US"/>
          </a:p>
        </p:txBody>
      </p:sp>
      <p:sp>
        <p:nvSpPr>
          <p:cNvPr id="6" name="Footer Placeholder 5">
            <a:extLst>
              <a:ext uri="{FF2B5EF4-FFF2-40B4-BE49-F238E27FC236}">
                <a16:creationId xmlns:a16="http://schemas.microsoft.com/office/drawing/2014/main" id="{233A051C-D56E-71CA-6C58-3889A277AF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EF3474-2791-1058-5316-9E068D6AED77}"/>
              </a:ext>
            </a:extLst>
          </p:cNvPr>
          <p:cNvSpPr>
            <a:spLocks noGrp="1"/>
          </p:cNvSpPr>
          <p:nvPr>
            <p:ph type="sldNum" sz="quarter" idx="12"/>
          </p:nvPr>
        </p:nvSpPr>
        <p:spPr/>
        <p:txBody>
          <a:bodyPr/>
          <a:lstStyle/>
          <a:p>
            <a:fld id="{A91A5C80-6A23-4D71-A1AA-E072E9D06ED4}" type="slidenum">
              <a:rPr lang="en-US" smtClean="0"/>
              <a:t>‹#›</a:t>
            </a:fld>
            <a:endParaRPr lang="en-US"/>
          </a:p>
        </p:txBody>
      </p:sp>
    </p:spTree>
    <p:extLst>
      <p:ext uri="{BB962C8B-B14F-4D97-AF65-F5344CB8AC3E}">
        <p14:creationId xmlns:p14="http://schemas.microsoft.com/office/powerpoint/2010/main" val="132948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05751D-0A7A-F9EC-208F-2AC1165058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ACE2BF-6D4D-74B5-A05F-C9B4C23A08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491E3A-50E2-52A3-46F4-45EF194789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5D7EBF-2184-4EC6-920C-5F0419D356AC}" type="datetimeFigureOut">
              <a:rPr lang="en-US" smtClean="0"/>
              <a:t>4/25/2025</a:t>
            </a:fld>
            <a:endParaRPr lang="en-US"/>
          </a:p>
        </p:txBody>
      </p:sp>
      <p:sp>
        <p:nvSpPr>
          <p:cNvPr id="5" name="Footer Placeholder 4">
            <a:extLst>
              <a:ext uri="{FF2B5EF4-FFF2-40B4-BE49-F238E27FC236}">
                <a16:creationId xmlns:a16="http://schemas.microsoft.com/office/drawing/2014/main" id="{BB491D4F-5BC5-648C-8F7D-B88AA48D3A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B1BA6D-64C1-A864-4F23-86A4622F48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1A5C80-6A23-4D71-A1AA-E072E9D06ED4}" type="slidenum">
              <a:rPr lang="en-US" smtClean="0"/>
              <a:t>‹#›</a:t>
            </a:fld>
            <a:endParaRPr lang="en-US"/>
          </a:p>
        </p:txBody>
      </p:sp>
    </p:spTree>
    <p:extLst>
      <p:ext uri="{BB962C8B-B14F-4D97-AF65-F5344CB8AC3E}">
        <p14:creationId xmlns:p14="http://schemas.microsoft.com/office/powerpoint/2010/main" val="2096561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3600" b="0" i="0" u="none" strike="noStrike" cap="none">
                <a:solidFill>
                  <a:srgbClr val="003366"/>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rgbClr val="003366"/>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rgbClr val="003366"/>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rgbClr val="003366"/>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rgbClr val="003366"/>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rgbClr val="003366"/>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rgbClr val="003366"/>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rgbClr val="003366"/>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rgbClr val="003366"/>
                </a:solidFill>
                <a:latin typeface="Trebuchet MS"/>
                <a:ea typeface="Trebuchet MS"/>
                <a:cs typeface="Trebuchet MS"/>
                <a:sym typeface="Trebuchet MS"/>
              </a:defRPr>
            </a:lvl9pPr>
          </a:lstStyle>
          <a:p>
            <a:endParaRPr/>
          </a:p>
        </p:txBody>
      </p:sp>
      <p:sp>
        <p:nvSpPr>
          <p:cNvPr id="11" name="Google Shape;11;p28"/>
          <p:cNvSpPr txBox="1">
            <a:spLocks noGrp="1"/>
          </p:cNvSpPr>
          <p:nvPr>
            <p:ph type="body" idx="1"/>
          </p:nvPr>
        </p:nvSpPr>
        <p:spPr>
          <a:xfrm>
            <a:off x="609600" y="1600200"/>
            <a:ext cx="10972800" cy="48006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80"/>
              </a:spcBef>
              <a:spcAft>
                <a:spcPts val="0"/>
              </a:spcAft>
              <a:buClr>
                <a:srgbClr val="000000"/>
              </a:buClr>
              <a:buSzPts val="1400"/>
              <a:buFont typeface="Arial"/>
              <a:buNone/>
              <a:defRPr sz="2400" b="0" i="0" u="none" strike="noStrike" cap="none">
                <a:solidFill>
                  <a:srgbClr val="4D4D4D"/>
                </a:solidFill>
                <a:latin typeface="Trebuchet MS"/>
                <a:ea typeface="Trebuchet MS"/>
                <a:cs typeface="Trebuchet MS"/>
                <a:sym typeface="Trebuchet MS"/>
              </a:defRPr>
            </a:lvl1pPr>
            <a:lvl2pPr marL="914400" marR="0" lvl="1" indent="-381000" algn="l" rtl="0">
              <a:lnSpc>
                <a:spcPct val="100000"/>
              </a:lnSpc>
              <a:spcBef>
                <a:spcPts val="480"/>
              </a:spcBef>
              <a:spcAft>
                <a:spcPts val="0"/>
              </a:spcAft>
              <a:buClr>
                <a:srgbClr val="777777"/>
              </a:buClr>
              <a:buSzPts val="2400"/>
              <a:buFont typeface="Trebuchet MS"/>
              <a:buChar char="•"/>
              <a:defRPr sz="2400" b="0" i="0" u="none" strike="noStrike" cap="none">
                <a:solidFill>
                  <a:srgbClr val="777777"/>
                </a:solidFill>
                <a:latin typeface="Trebuchet MS"/>
                <a:ea typeface="Trebuchet MS"/>
                <a:cs typeface="Trebuchet MS"/>
                <a:sym typeface="Trebuchet MS"/>
              </a:defRPr>
            </a:lvl2pPr>
            <a:lvl3pPr marL="1371600" marR="0" lvl="2" indent="-381000" algn="l" rtl="0">
              <a:lnSpc>
                <a:spcPct val="100000"/>
              </a:lnSpc>
              <a:spcBef>
                <a:spcPts val="480"/>
              </a:spcBef>
              <a:spcAft>
                <a:spcPts val="0"/>
              </a:spcAft>
              <a:buClr>
                <a:srgbClr val="777777"/>
              </a:buClr>
              <a:buSzPts val="2400"/>
              <a:buFont typeface="Trebuchet MS"/>
              <a:buChar char="•"/>
              <a:defRPr sz="2400" b="0" i="0" u="none" strike="noStrike" cap="none">
                <a:solidFill>
                  <a:srgbClr val="777777"/>
                </a:solidFill>
                <a:latin typeface="Trebuchet MS"/>
                <a:ea typeface="Trebuchet MS"/>
                <a:cs typeface="Trebuchet MS"/>
                <a:sym typeface="Trebuchet MS"/>
              </a:defRPr>
            </a:lvl3pPr>
            <a:lvl4pPr marL="1828800" marR="0" lvl="3" indent="-381000" algn="l" rtl="0">
              <a:lnSpc>
                <a:spcPct val="100000"/>
              </a:lnSpc>
              <a:spcBef>
                <a:spcPts val="480"/>
              </a:spcBef>
              <a:spcAft>
                <a:spcPts val="0"/>
              </a:spcAft>
              <a:buClr>
                <a:srgbClr val="777777"/>
              </a:buClr>
              <a:buSzPts val="2400"/>
              <a:buFont typeface="Trebuchet MS"/>
              <a:buChar char="•"/>
              <a:defRPr sz="2400" b="0" i="0" u="none" strike="noStrike" cap="none">
                <a:solidFill>
                  <a:srgbClr val="777777"/>
                </a:solidFill>
                <a:latin typeface="Trebuchet MS"/>
                <a:ea typeface="Trebuchet MS"/>
                <a:cs typeface="Trebuchet MS"/>
                <a:sym typeface="Trebuchet MS"/>
              </a:defRPr>
            </a:lvl4pPr>
            <a:lvl5pPr marL="2286000" marR="0" lvl="4" indent="-381000" algn="l" rtl="0">
              <a:lnSpc>
                <a:spcPct val="100000"/>
              </a:lnSpc>
              <a:spcBef>
                <a:spcPts val="480"/>
              </a:spcBef>
              <a:spcAft>
                <a:spcPts val="0"/>
              </a:spcAft>
              <a:buClr>
                <a:srgbClr val="777777"/>
              </a:buClr>
              <a:buSzPts val="2400"/>
              <a:buFont typeface="Trebuchet MS"/>
              <a:buChar char="•"/>
              <a:defRPr sz="2400" b="0" i="0" u="none" strike="noStrike" cap="none">
                <a:solidFill>
                  <a:srgbClr val="777777"/>
                </a:solidFill>
                <a:latin typeface="Trebuchet MS"/>
                <a:ea typeface="Trebuchet MS"/>
                <a:cs typeface="Trebuchet MS"/>
                <a:sym typeface="Trebuchet MS"/>
              </a:defRPr>
            </a:lvl5pPr>
            <a:lvl6pPr marL="2743200" marR="0" lvl="5" indent="-381000" algn="l" rtl="0">
              <a:lnSpc>
                <a:spcPct val="100000"/>
              </a:lnSpc>
              <a:spcBef>
                <a:spcPts val="480"/>
              </a:spcBef>
              <a:spcAft>
                <a:spcPts val="0"/>
              </a:spcAft>
              <a:buClr>
                <a:srgbClr val="777777"/>
              </a:buClr>
              <a:buSzPts val="2400"/>
              <a:buFont typeface="Trebuchet MS"/>
              <a:buChar char="•"/>
              <a:defRPr sz="2400" b="0" i="0" u="none" strike="noStrike" cap="none">
                <a:solidFill>
                  <a:srgbClr val="777777"/>
                </a:solidFill>
                <a:latin typeface="Trebuchet MS"/>
                <a:ea typeface="Trebuchet MS"/>
                <a:cs typeface="Trebuchet MS"/>
                <a:sym typeface="Trebuchet MS"/>
              </a:defRPr>
            </a:lvl6pPr>
            <a:lvl7pPr marL="3200400" marR="0" lvl="6" indent="-381000" algn="l" rtl="0">
              <a:lnSpc>
                <a:spcPct val="100000"/>
              </a:lnSpc>
              <a:spcBef>
                <a:spcPts val="480"/>
              </a:spcBef>
              <a:spcAft>
                <a:spcPts val="0"/>
              </a:spcAft>
              <a:buClr>
                <a:srgbClr val="777777"/>
              </a:buClr>
              <a:buSzPts val="2400"/>
              <a:buFont typeface="Trebuchet MS"/>
              <a:buChar char="•"/>
              <a:defRPr sz="2400" b="0" i="0" u="none" strike="noStrike" cap="none">
                <a:solidFill>
                  <a:srgbClr val="777777"/>
                </a:solidFill>
                <a:latin typeface="Trebuchet MS"/>
                <a:ea typeface="Trebuchet MS"/>
                <a:cs typeface="Trebuchet MS"/>
                <a:sym typeface="Trebuchet MS"/>
              </a:defRPr>
            </a:lvl7pPr>
            <a:lvl8pPr marL="3657600" marR="0" lvl="7" indent="-381000" algn="l" rtl="0">
              <a:lnSpc>
                <a:spcPct val="100000"/>
              </a:lnSpc>
              <a:spcBef>
                <a:spcPts val="480"/>
              </a:spcBef>
              <a:spcAft>
                <a:spcPts val="0"/>
              </a:spcAft>
              <a:buClr>
                <a:srgbClr val="777777"/>
              </a:buClr>
              <a:buSzPts val="2400"/>
              <a:buFont typeface="Trebuchet MS"/>
              <a:buChar char="•"/>
              <a:defRPr sz="2400" b="0" i="0" u="none" strike="noStrike" cap="none">
                <a:solidFill>
                  <a:srgbClr val="777777"/>
                </a:solidFill>
                <a:latin typeface="Trebuchet MS"/>
                <a:ea typeface="Trebuchet MS"/>
                <a:cs typeface="Trebuchet MS"/>
                <a:sym typeface="Trebuchet MS"/>
              </a:defRPr>
            </a:lvl8pPr>
            <a:lvl9pPr marL="4114800" marR="0" lvl="8" indent="-381000" algn="l" rtl="0">
              <a:lnSpc>
                <a:spcPct val="100000"/>
              </a:lnSpc>
              <a:spcBef>
                <a:spcPts val="480"/>
              </a:spcBef>
              <a:spcAft>
                <a:spcPts val="0"/>
              </a:spcAft>
              <a:buClr>
                <a:srgbClr val="777777"/>
              </a:buClr>
              <a:buSzPts val="2400"/>
              <a:buFont typeface="Trebuchet MS"/>
              <a:buChar char="•"/>
              <a:defRPr sz="2400" b="0" i="0" u="none" strike="noStrike" cap="none">
                <a:solidFill>
                  <a:srgbClr val="777777"/>
                </a:solidFill>
                <a:latin typeface="Trebuchet MS"/>
                <a:ea typeface="Trebuchet MS"/>
                <a:cs typeface="Trebuchet MS"/>
                <a:sym typeface="Trebuchet MS"/>
              </a:defRPr>
            </a:lvl9pPr>
          </a:lstStyle>
          <a:p>
            <a:endParaRPr/>
          </a:p>
        </p:txBody>
      </p:sp>
    </p:spTree>
    <p:extLst>
      <p:ext uri="{BB962C8B-B14F-4D97-AF65-F5344CB8AC3E}">
        <p14:creationId xmlns:p14="http://schemas.microsoft.com/office/powerpoint/2010/main" val="376871917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mailto:Jessica.Klemencic@vdh.virginia.gov" TargetMode="External"/><Relationship Id="rId5" Type="http://schemas.openxmlformats.org/officeDocument/2006/relationships/hyperlink" Target="mailto:Whitney.Wright@vdh.virginia.gov" TargetMode="Externa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9.emf"/><Relationship Id="rId4" Type="http://schemas.openxmlformats.org/officeDocument/2006/relationships/package" Target="../embeddings/Microsoft_Word_Document.docx"/></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38.jpeg"/><Relationship Id="rId12"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jpeg"/><Relationship Id="rId1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hyperlink" Target="https://vafma.org/food-safety-summi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hyperlink" Target="https://www.vdh.virginia.gov/environmental-health/food-safety-in-virginia/food-operators/" TargetMode="External"/><Relationship Id="rId4" Type="http://schemas.openxmlformats.org/officeDocument/2006/relationships/hyperlink" Target="https://www.vdh.virginia.gov/environmental-health/food-safety-in-virginia/"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5.emf"/><Relationship Id="rId5" Type="http://schemas.openxmlformats.org/officeDocument/2006/relationships/package" Target="../embeddings/Microsoft_Word_Document1.docx"/><Relationship Id="rId4" Type="http://schemas.openxmlformats.org/officeDocument/2006/relationships/hyperlink" Target="https://www.vdh.virginia.gov/environmental-health/food-safety-in-virgini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hyperlink" Target="https://law.lis.virginia.gov/vacode/title35.1/chapter2/section35.1-14/" TargetMode="External"/><Relationship Id="rId4" Type="http://schemas.openxmlformats.org/officeDocument/2006/relationships/hyperlink" Target="https://law.lis.virginia.gov/vacode/title3.2/chapter51/section3.2-5130/"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www.vdh.virginia.gov/health-department-locator/" TargetMode="External"/><Relationship Id="rId3" Type="http://schemas.openxmlformats.org/officeDocument/2006/relationships/image" Target="../media/image2.png"/><Relationship Id="rId7" Type="http://schemas.openxmlformats.org/officeDocument/2006/relationships/hyperlink" Target="https://www.vdh.virginia.gov/local-health-districts/"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hyperlink" Target="https://www.vdh.virginia.gov/environmental-health/food-safety-in-virginia/vdh-and-vdacs/" TargetMode="External"/><Relationship Id="rId5" Type="http://schemas.openxmlformats.org/officeDocument/2006/relationships/hyperlink" Target="https://www.vdh.virginia.gov/environmental-health/food-safety-in-virginia/food-operators/" TargetMode="External"/><Relationship Id="rId4" Type="http://schemas.openxmlformats.org/officeDocument/2006/relationships/hyperlink" Target="https://www.vdh.virginia.gov/environmental-health/food-safety-in-virginia/"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hyperlink" Target="mailto:Jessica.Klemencic@vdh.virginia.gov" TargetMode="External"/><Relationship Id="rId4" Type="http://schemas.openxmlformats.org/officeDocument/2006/relationships/hyperlink" Target="mailto:Whitney.Wright@vdh.virginia.gov"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61.gi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4034DC28-D2E0-082E-82E1-79582C6E4F8B}"/>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9" name="Picture 8" descr="A picture containing food, vegetable, different, fruit&#10;&#10;AI-generated content may be incorrect.">
            <a:extLst>
              <a:ext uri="{FF2B5EF4-FFF2-40B4-BE49-F238E27FC236}">
                <a16:creationId xmlns:a16="http://schemas.microsoft.com/office/drawing/2014/main" id="{A35CBCE4-8E7F-23E2-C32B-DF3D95D0AE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803" y="1188719"/>
            <a:ext cx="7585127" cy="5076999"/>
          </a:xfrm>
          <a:prstGeom prst="rect">
            <a:avLst/>
          </a:prstGeom>
        </p:spPr>
      </p:pic>
      <p:sp>
        <p:nvSpPr>
          <p:cNvPr id="10" name="TextBox 9">
            <a:extLst>
              <a:ext uri="{FF2B5EF4-FFF2-40B4-BE49-F238E27FC236}">
                <a16:creationId xmlns:a16="http://schemas.microsoft.com/office/drawing/2014/main" id="{E7C22213-B28D-2199-995E-59A795B17193}"/>
              </a:ext>
            </a:extLst>
          </p:cNvPr>
          <p:cNvSpPr txBox="1"/>
          <p:nvPr/>
        </p:nvSpPr>
        <p:spPr>
          <a:xfrm>
            <a:off x="221481" y="281872"/>
            <a:ext cx="11749037" cy="769441"/>
          </a:xfrm>
          <a:prstGeom prst="rect">
            <a:avLst/>
          </a:prstGeom>
          <a:noFill/>
        </p:spPr>
        <p:txBody>
          <a:bodyPr wrap="square" rtlCol="0">
            <a:spAutoFit/>
          </a:bodyPr>
          <a:lstStyle/>
          <a:p>
            <a:r>
              <a:rPr lang="en-US" sz="4400">
                <a:solidFill>
                  <a:srgbClr val="002060"/>
                </a:solidFill>
              </a:rPr>
              <a:t>VDH Farmers Market Permitting &amp; Food Safety 101</a:t>
            </a:r>
          </a:p>
        </p:txBody>
      </p:sp>
      <p:sp>
        <p:nvSpPr>
          <p:cNvPr id="11" name="Rectangle 1">
            <a:extLst>
              <a:ext uri="{FF2B5EF4-FFF2-40B4-BE49-F238E27FC236}">
                <a16:creationId xmlns:a16="http://schemas.microsoft.com/office/drawing/2014/main" id="{5AD34BA6-D833-2064-D56F-3F97EFBB399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a16="http://schemas.microsoft.com/office/drawing/2014/main" id="{C0DCCDB6-28A7-DA7E-67A4-8A797C125319}"/>
              </a:ext>
            </a:extLst>
          </p:cNvPr>
          <p:cNvSpPr txBox="1"/>
          <p:nvPr/>
        </p:nvSpPr>
        <p:spPr>
          <a:xfrm>
            <a:off x="7964424" y="1618490"/>
            <a:ext cx="4096774" cy="3970318"/>
          </a:xfrm>
          <a:prstGeom prst="rect">
            <a:avLst/>
          </a:prstGeom>
          <a:noFill/>
        </p:spPr>
        <p:txBody>
          <a:bodyPr wrap="square" rtlCol="0">
            <a:spAutoFit/>
          </a:bodyPr>
          <a:lstStyle/>
          <a:p>
            <a:endParaRPr lang="en-US" sz="2400">
              <a:solidFill>
                <a:srgbClr val="002060"/>
              </a:solidFill>
              <a:latin typeface="Trebuchet MS" panose="020B0603020202020204" pitchFamily="34" charset="0"/>
            </a:endParaRPr>
          </a:p>
          <a:p>
            <a:r>
              <a:rPr lang="en-US" sz="2000">
                <a:solidFill>
                  <a:srgbClr val="002060"/>
                </a:solidFill>
                <a:latin typeface="Trebuchet MS" panose="020B0603020202020204" pitchFamily="34" charset="0"/>
              </a:rPr>
              <a:t>Virginia Department of Health, Division of Food and General Environmental Services</a:t>
            </a:r>
          </a:p>
          <a:p>
            <a:endParaRPr lang="en-US" sz="2400">
              <a:solidFill>
                <a:srgbClr val="002060"/>
              </a:solidFill>
              <a:latin typeface="Trebuchet MS" panose="020B0603020202020204" pitchFamily="34" charset="0"/>
            </a:endParaRPr>
          </a:p>
          <a:p>
            <a:r>
              <a:rPr lang="en-US" sz="1800">
                <a:solidFill>
                  <a:srgbClr val="002060"/>
                </a:solidFill>
                <a:latin typeface="Trebuchet MS" panose="020B0603020202020204" pitchFamily="34" charset="0"/>
              </a:rPr>
              <a:t>Whitney Wright, </a:t>
            </a:r>
          </a:p>
          <a:p>
            <a:r>
              <a:rPr lang="en-US" sz="1800">
                <a:solidFill>
                  <a:srgbClr val="002060"/>
                </a:solidFill>
                <a:latin typeface="Trebuchet MS" panose="020B0603020202020204" pitchFamily="34" charset="0"/>
              </a:rPr>
              <a:t>Environmental Health Coordinator</a:t>
            </a:r>
          </a:p>
          <a:p>
            <a:r>
              <a:rPr lang="en-US" sz="1800">
                <a:solidFill>
                  <a:srgbClr val="002060"/>
                </a:solidFill>
                <a:latin typeface="Trebuchet MS" panose="020B0603020202020204" pitchFamily="34" charset="0"/>
                <a:hlinkClick r:id="rId5">
                  <a:extLst>
                    <a:ext uri="{A12FA001-AC4F-418D-AE19-62706E023703}">
                      <ahyp:hlinkClr xmlns:ahyp="http://schemas.microsoft.com/office/drawing/2018/hyperlinkcolor" val="tx"/>
                    </a:ext>
                  </a:extLst>
                </a:hlinkClick>
              </a:rPr>
              <a:t>Whitney.Wright@vdh.virginia.gov</a:t>
            </a:r>
            <a:endParaRPr lang="en-US" sz="1800">
              <a:solidFill>
                <a:srgbClr val="002060"/>
              </a:solidFill>
              <a:latin typeface="Trebuchet MS" panose="020B0603020202020204" pitchFamily="34" charset="0"/>
            </a:endParaRPr>
          </a:p>
          <a:p>
            <a:endParaRPr lang="en-US" sz="1800">
              <a:solidFill>
                <a:srgbClr val="002060"/>
              </a:solidFill>
              <a:latin typeface="Trebuchet MS" panose="020B0603020202020204" pitchFamily="34" charset="0"/>
            </a:endParaRPr>
          </a:p>
          <a:p>
            <a:r>
              <a:rPr lang="en-US" sz="1800">
                <a:solidFill>
                  <a:srgbClr val="002060"/>
                </a:solidFill>
                <a:latin typeface="Trebuchet MS" panose="020B0603020202020204" pitchFamily="34" charset="0"/>
              </a:rPr>
              <a:t>Jessica Klemencic, </a:t>
            </a:r>
          </a:p>
          <a:p>
            <a:r>
              <a:rPr lang="en-US" sz="1800">
                <a:solidFill>
                  <a:srgbClr val="002060"/>
                </a:solidFill>
                <a:latin typeface="Trebuchet MS" panose="020B0603020202020204" pitchFamily="34" charset="0"/>
              </a:rPr>
              <a:t>Food Safety Quality Assurance Coordinator</a:t>
            </a:r>
          </a:p>
          <a:p>
            <a:r>
              <a:rPr lang="en-US" sz="1800">
                <a:solidFill>
                  <a:srgbClr val="002060"/>
                </a:solidFill>
                <a:latin typeface="Trebuchet MS" panose="020B0603020202020204" pitchFamily="34" charset="0"/>
                <a:hlinkClick r:id="rId6">
                  <a:extLst>
                    <a:ext uri="{A12FA001-AC4F-418D-AE19-62706E023703}">
                      <ahyp:hlinkClr xmlns:ahyp="http://schemas.microsoft.com/office/drawing/2018/hyperlinkcolor" val="tx"/>
                    </a:ext>
                  </a:extLst>
                </a:hlinkClick>
              </a:rPr>
              <a:t>Jessica.Klemencic@vdh.virginia.gov</a:t>
            </a:r>
            <a:r>
              <a:rPr lang="en-US" sz="1800">
                <a:solidFill>
                  <a:srgbClr val="002060"/>
                </a:solidFill>
                <a:latin typeface="Trebuchet MS" panose="020B0603020202020204" pitchFamily="34" charset="0"/>
              </a:rPr>
              <a:t> </a:t>
            </a:r>
          </a:p>
        </p:txBody>
      </p:sp>
    </p:spTree>
    <p:extLst>
      <p:ext uri="{BB962C8B-B14F-4D97-AF65-F5344CB8AC3E}">
        <p14:creationId xmlns:p14="http://schemas.microsoft.com/office/powerpoint/2010/main" val="1764984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4034DC28-D2E0-082E-82E1-79582C6E4F8B}"/>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4" name="TextBox 3">
            <a:extLst>
              <a:ext uri="{FF2B5EF4-FFF2-40B4-BE49-F238E27FC236}">
                <a16:creationId xmlns:a16="http://schemas.microsoft.com/office/drawing/2014/main" id="{8E561B03-A166-C4C9-2177-A294B973A200}"/>
              </a:ext>
            </a:extLst>
          </p:cNvPr>
          <p:cNvSpPr txBox="1"/>
          <p:nvPr/>
        </p:nvSpPr>
        <p:spPr>
          <a:xfrm>
            <a:off x="590843" y="268650"/>
            <a:ext cx="10803988" cy="4401205"/>
          </a:xfrm>
          <a:prstGeom prst="rect">
            <a:avLst/>
          </a:prstGeom>
          <a:noFill/>
        </p:spPr>
        <p:txBody>
          <a:bodyPr wrap="square" rtlCol="0">
            <a:spAutoFit/>
          </a:bodyPr>
          <a:lstStyle/>
          <a:p>
            <a:endParaRPr lang="en-US" sz="2400" b="1"/>
          </a:p>
          <a:p>
            <a:r>
              <a:rPr lang="en-US" sz="3200" b="1">
                <a:solidFill>
                  <a:schemeClr val="accent1">
                    <a:lumMod val="50000"/>
                  </a:schemeClr>
                </a:solidFill>
                <a:latin typeface="Trebuchet MS" panose="020B0603020202020204" pitchFamily="34" charset="0"/>
              </a:rPr>
              <a:t>Permitted Food Establishments:</a:t>
            </a:r>
          </a:p>
          <a:p>
            <a:endParaRPr lang="en-US" sz="3200" b="1">
              <a:latin typeface="Trebuchet MS" panose="020B0603020202020204" pitchFamily="34" charset="0"/>
            </a:endParaRPr>
          </a:p>
          <a:p>
            <a:pPr marL="571500" indent="-571500">
              <a:buFont typeface="Arial" panose="020B0604020202020204" pitchFamily="34" charset="0"/>
              <a:buChar char="•"/>
            </a:pPr>
            <a:r>
              <a:rPr lang="en-US" sz="3200">
                <a:latin typeface="Trebuchet MS" panose="020B0603020202020204" pitchFamily="34" charset="0"/>
              </a:rPr>
              <a:t>Prepares and serves the same types of food at the market that is prepared and served at the permitted location e.g., restaurant setting up a booth at the farmers’ market</a:t>
            </a:r>
          </a:p>
          <a:p>
            <a:pPr marL="571500" indent="-571500">
              <a:buFont typeface="Arial" panose="020B0604020202020204" pitchFamily="34" charset="0"/>
              <a:buChar char="•"/>
            </a:pPr>
            <a:r>
              <a:rPr lang="en-US" sz="3200">
                <a:latin typeface="Trebuchet MS" panose="020B0603020202020204" pitchFamily="34" charset="0"/>
              </a:rPr>
              <a:t>A copy of the permit must be posted </a:t>
            </a:r>
          </a:p>
          <a:p>
            <a:pPr marL="571500" indent="-571500">
              <a:buFont typeface="Arial" panose="020B0604020202020204" pitchFamily="34" charset="0"/>
              <a:buChar char="•"/>
            </a:pPr>
            <a:r>
              <a:rPr lang="en-US" sz="3200">
                <a:latin typeface="Trebuchet MS" panose="020B0603020202020204" pitchFamily="34" charset="0"/>
              </a:rPr>
              <a:t>Inspected by VDH based on risk category</a:t>
            </a:r>
          </a:p>
        </p:txBody>
      </p:sp>
    </p:spTree>
    <p:extLst>
      <p:ext uri="{BB962C8B-B14F-4D97-AF65-F5344CB8AC3E}">
        <p14:creationId xmlns:p14="http://schemas.microsoft.com/office/powerpoint/2010/main" val="3921521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8" name="Google Shape;108;p8"/>
          <p:cNvSpPr txBox="1">
            <a:spLocks noGrp="1"/>
          </p:cNvSpPr>
          <p:nvPr>
            <p:ph type="body" idx="1"/>
          </p:nvPr>
        </p:nvSpPr>
        <p:spPr>
          <a:xfrm>
            <a:off x="609600" y="409691"/>
            <a:ext cx="10972800" cy="6184717"/>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1400"/>
              <a:buNone/>
            </a:pPr>
            <a:r>
              <a:rPr lang="en-US" sz="3200" b="1">
                <a:solidFill>
                  <a:srgbClr val="002060"/>
                </a:solidFill>
              </a:rPr>
              <a:t>Mobile food unit</a:t>
            </a:r>
            <a:r>
              <a:rPr lang="en-US" sz="3200"/>
              <a:t>:</a:t>
            </a:r>
            <a:endParaRPr sz="3200"/>
          </a:p>
          <a:p>
            <a:pPr marL="342900" lvl="0" indent="-342900" algn="l" rtl="0">
              <a:lnSpc>
                <a:spcPct val="100000"/>
              </a:lnSpc>
              <a:spcBef>
                <a:spcPts val="480"/>
              </a:spcBef>
              <a:spcAft>
                <a:spcPts val="0"/>
              </a:spcAft>
              <a:buClr>
                <a:srgbClr val="4D4D4D"/>
              </a:buClr>
              <a:buSzPts val="2400"/>
              <a:buFont typeface="Arial"/>
              <a:buChar char="•"/>
            </a:pPr>
            <a:r>
              <a:rPr lang="en-US" sz="2800"/>
              <a:t>Food establishment on wheels or readily movable at all times also known as “food truck” or “hot dog cart”</a:t>
            </a:r>
            <a:endParaRPr sz="2800"/>
          </a:p>
          <a:p>
            <a:pPr marL="342900" lvl="0" indent="-342900" algn="l" rtl="0">
              <a:lnSpc>
                <a:spcPct val="100000"/>
              </a:lnSpc>
              <a:spcBef>
                <a:spcPts val="480"/>
              </a:spcBef>
              <a:spcAft>
                <a:spcPts val="0"/>
              </a:spcAft>
              <a:buClr>
                <a:srgbClr val="4D4D4D"/>
              </a:buClr>
              <a:buSzPts val="2400"/>
              <a:buFont typeface="Arial"/>
              <a:buChar char="•"/>
            </a:pPr>
            <a:r>
              <a:rPr lang="en-US" sz="2800"/>
              <a:t>Permit issued by the LHD where the commissary is located or in the locality in which the operator resides, if a commissary is not required.</a:t>
            </a:r>
            <a:endParaRPr sz="2800"/>
          </a:p>
          <a:p>
            <a:pPr marL="342900" lvl="0" indent="-342900" algn="l" rtl="0">
              <a:lnSpc>
                <a:spcPct val="100000"/>
              </a:lnSpc>
              <a:spcBef>
                <a:spcPts val="480"/>
              </a:spcBef>
              <a:spcAft>
                <a:spcPts val="0"/>
              </a:spcAft>
              <a:buClr>
                <a:srgbClr val="4D4D4D"/>
              </a:buClr>
              <a:buSzPts val="2400"/>
              <a:buFont typeface="Arial"/>
              <a:buChar char="•"/>
            </a:pPr>
            <a:r>
              <a:rPr lang="en-US" sz="2800"/>
              <a:t>Annual permit that is valid statewide.</a:t>
            </a:r>
            <a:endParaRPr sz="2800"/>
          </a:p>
          <a:p>
            <a:pPr marL="0" lvl="0" indent="0" algn="l" rtl="0">
              <a:lnSpc>
                <a:spcPct val="100000"/>
              </a:lnSpc>
              <a:spcBef>
                <a:spcPts val="360"/>
              </a:spcBef>
              <a:spcAft>
                <a:spcPts val="0"/>
              </a:spcAft>
              <a:buSzPts val="1400"/>
              <a:buNone/>
            </a:pPr>
            <a:endParaRPr sz="1800"/>
          </a:p>
        </p:txBody>
      </p:sp>
      <p:sp>
        <p:nvSpPr>
          <p:cNvPr id="109" name="Google Shape;109;p8" descr="Image result for picture of mobile food unit"/>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10" name="Google Shape;110;p8"/>
          <p:cNvPicPr preferRelativeResize="0"/>
          <p:nvPr/>
        </p:nvPicPr>
        <p:blipFill rotWithShape="1">
          <a:blip r:embed="rId3">
            <a:alphaModFix/>
          </a:blip>
          <a:srcRect/>
          <a:stretch/>
        </p:blipFill>
        <p:spPr>
          <a:xfrm>
            <a:off x="8848344" y="3282969"/>
            <a:ext cx="2389090" cy="2804584"/>
          </a:xfrm>
          <a:prstGeom prst="rect">
            <a:avLst/>
          </a:prstGeom>
          <a:noFill/>
          <a:ln>
            <a:noFill/>
          </a:ln>
        </p:spPr>
      </p:pic>
      <p:pic>
        <p:nvPicPr>
          <p:cNvPr id="2" name="Content Placeholder 5" descr="food truck 3.jpg">
            <a:extLst>
              <a:ext uri="{FF2B5EF4-FFF2-40B4-BE49-F238E27FC236}">
                <a16:creationId xmlns:a16="http://schemas.microsoft.com/office/drawing/2014/main" id="{8226540B-6348-1306-60D6-4B30D581FF16}"/>
              </a:ext>
            </a:extLst>
          </p:cNvPr>
          <p:cNvPicPr>
            <a:picLocks noChangeAspect="1"/>
          </p:cNvPicPr>
          <p:nvPr/>
        </p:nvPicPr>
        <p:blipFill>
          <a:blip r:embed="rId4">
            <a:extLst>
              <a:ext uri="{28A0092B-C50C-407E-A947-70E740481C1C}">
                <a14:useLocalDpi xmlns:a14="http://schemas.microsoft.com/office/drawing/2010/main" val="0"/>
              </a:ext>
            </a:extLst>
          </a:blip>
          <a:srcRect l="14150" r="14150"/>
          <a:stretch>
            <a:fillRect/>
          </a:stretch>
        </p:blipFill>
        <p:spPr>
          <a:xfrm>
            <a:off x="1497604" y="4165723"/>
            <a:ext cx="4224956" cy="242868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8" name="Google Shape;118;p9"/>
          <p:cNvSpPr txBox="1">
            <a:spLocks noGrp="1"/>
          </p:cNvSpPr>
          <p:nvPr>
            <p:ph type="body" idx="1"/>
          </p:nvPr>
        </p:nvSpPr>
        <p:spPr>
          <a:xfrm>
            <a:off x="609600" y="457200"/>
            <a:ext cx="10972800" cy="59436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1400"/>
              <a:buNone/>
            </a:pPr>
            <a:r>
              <a:rPr lang="en-US" sz="3200" b="1">
                <a:solidFill>
                  <a:srgbClr val="002060"/>
                </a:solidFill>
              </a:rPr>
              <a:t>Mobile food unit</a:t>
            </a:r>
            <a:r>
              <a:rPr lang="en-US" sz="3200"/>
              <a:t>:</a:t>
            </a:r>
            <a:endParaRPr sz="3200"/>
          </a:p>
          <a:p>
            <a:pPr marL="342900" lvl="0" indent="-342900" algn="l" rtl="0">
              <a:lnSpc>
                <a:spcPct val="100000"/>
              </a:lnSpc>
              <a:spcBef>
                <a:spcPts val="480"/>
              </a:spcBef>
              <a:spcAft>
                <a:spcPts val="0"/>
              </a:spcAft>
              <a:buClr>
                <a:srgbClr val="4D4D4D"/>
              </a:buClr>
              <a:buSzPts val="2400"/>
              <a:buFont typeface="Arial"/>
              <a:buChar char="•"/>
            </a:pPr>
            <a:r>
              <a:rPr lang="en-US" sz="2800"/>
              <a:t>Inspections are conducted based on </a:t>
            </a:r>
            <a:endParaRPr sz="2800"/>
          </a:p>
          <a:p>
            <a:pPr marL="0" lvl="0" indent="0" algn="l" rtl="0">
              <a:lnSpc>
                <a:spcPct val="100000"/>
              </a:lnSpc>
              <a:spcBef>
                <a:spcPts val="480"/>
              </a:spcBef>
              <a:spcAft>
                <a:spcPts val="0"/>
              </a:spcAft>
              <a:buSzPts val="1400"/>
              <a:buNone/>
            </a:pPr>
            <a:r>
              <a:rPr lang="en-US" sz="2800"/>
              <a:t>   risk category.</a:t>
            </a:r>
            <a:endParaRPr sz="2800"/>
          </a:p>
          <a:p>
            <a:pPr marL="0" lvl="0" indent="0" algn="l" rtl="0">
              <a:lnSpc>
                <a:spcPct val="100000"/>
              </a:lnSpc>
              <a:spcBef>
                <a:spcPts val="480"/>
              </a:spcBef>
              <a:spcAft>
                <a:spcPts val="0"/>
              </a:spcAft>
              <a:buSzPts val="1400"/>
              <a:buNone/>
            </a:pPr>
            <a:endParaRPr sz="2800"/>
          </a:p>
          <a:p>
            <a:pPr marL="342900" indent="-342900">
              <a:spcBef>
                <a:spcPts val="480"/>
              </a:spcBef>
              <a:buClr>
                <a:srgbClr val="4D4D4D"/>
              </a:buClr>
              <a:buSzPts val="2400"/>
              <a:buFont typeface="Arial"/>
              <a:buChar char="•"/>
            </a:pPr>
            <a:r>
              <a:rPr lang="en-US" sz="2800"/>
              <a:t>Permit is a sticker that is </a:t>
            </a:r>
            <a:endParaRPr sz="2800"/>
          </a:p>
          <a:p>
            <a:pPr marL="0" lvl="0" indent="0" algn="l" rtl="0">
              <a:lnSpc>
                <a:spcPct val="100000"/>
              </a:lnSpc>
              <a:spcBef>
                <a:spcPts val="480"/>
              </a:spcBef>
              <a:spcAft>
                <a:spcPts val="0"/>
              </a:spcAft>
              <a:buSzPts val="1400"/>
              <a:buNone/>
            </a:pPr>
            <a:r>
              <a:rPr lang="en-US" sz="2800"/>
              <a:t>   adhered to the mobile unit.</a:t>
            </a:r>
            <a:endParaRPr sz="2800"/>
          </a:p>
          <a:p>
            <a:pPr marL="0" lvl="0" indent="0" algn="l" rtl="0">
              <a:lnSpc>
                <a:spcPct val="100000"/>
              </a:lnSpc>
              <a:spcBef>
                <a:spcPts val="360"/>
              </a:spcBef>
              <a:spcAft>
                <a:spcPts val="0"/>
              </a:spcAft>
              <a:buSzPts val="1400"/>
              <a:buNone/>
            </a:pPr>
            <a:endParaRPr sz="1800"/>
          </a:p>
        </p:txBody>
      </p:sp>
      <p:sp>
        <p:nvSpPr>
          <p:cNvPr id="120" name="Google Shape;120;p9" descr="Image result for picture of mobile food unit"/>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 name="Picture 3" descr="A picture containing text, battery&#10;&#10;Description automatically generated">
            <a:extLst>
              <a:ext uri="{FF2B5EF4-FFF2-40B4-BE49-F238E27FC236}">
                <a16:creationId xmlns:a16="http://schemas.microsoft.com/office/drawing/2014/main" id="{B3F0133A-9CAC-8FC1-0D5A-A085E3178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762168" y="2415799"/>
            <a:ext cx="2966503" cy="5271638"/>
          </a:xfrm>
          <a:prstGeom prst="rect">
            <a:avLst/>
          </a:prstGeom>
        </p:spPr>
      </p:pic>
      <p:pic>
        <p:nvPicPr>
          <p:cNvPr id="3" name="Picture 2">
            <a:extLst>
              <a:ext uri="{FF2B5EF4-FFF2-40B4-BE49-F238E27FC236}">
                <a16:creationId xmlns:a16="http://schemas.microsoft.com/office/drawing/2014/main" id="{3FCE4B5C-A59B-8B2C-D0FE-D1D2494A302B}"/>
              </a:ext>
            </a:extLst>
          </p:cNvPr>
          <p:cNvPicPr>
            <a:picLocks noChangeAspect="1"/>
          </p:cNvPicPr>
          <p:nvPr/>
        </p:nvPicPr>
        <p:blipFill>
          <a:blip r:embed="rId4"/>
          <a:stretch>
            <a:fillRect/>
          </a:stretch>
        </p:blipFill>
        <p:spPr>
          <a:xfrm>
            <a:off x="7325533" y="986420"/>
            <a:ext cx="3805922" cy="2308510"/>
          </a:xfrm>
          <a:prstGeom prst="rect">
            <a:avLst/>
          </a:prstGeom>
        </p:spPr>
      </p:pic>
      <p:pic>
        <p:nvPicPr>
          <p:cNvPr id="6" name="Picture 5">
            <a:extLst>
              <a:ext uri="{FF2B5EF4-FFF2-40B4-BE49-F238E27FC236}">
                <a16:creationId xmlns:a16="http://schemas.microsoft.com/office/drawing/2014/main" id="{3482BC73-123F-7D66-224A-F2D9317150F4}"/>
              </a:ext>
            </a:extLst>
          </p:cNvPr>
          <p:cNvPicPr>
            <a:picLocks noChangeAspect="1"/>
          </p:cNvPicPr>
          <p:nvPr/>
        </p:nvPicPr>
        <p:blipFill>
          <a:blip r:embed="rId5"/>
          <a:stretch>
            <a:fillRect/>
          </a:stretch>
        </p:blipFill>
        <p:spPr>
          <a:xfrm>
            <a:off x="7325533" y="3429000"/>
            <a:ext cx="3845180" cy="2308511"/>
          </a:xfrm>
          <a:prstGeom prst="rect">
            <a:avLst/>
          </a:prstGeom>
        </p:spPr>
      </p:pic>
      <p:sp>
        <p:nvSpPr>
          <p:cNvPr id="7" name="&quot;Not Allowed&quot; Symbol 6">
            <a:extLst>
              <a:ext uri="{FF2B5EF4-FFF2-40B4-BE49-F238E27FC236}">
                <a16:creationId xmlns:a16="http://schemas.microsoft.com/office/drawing/2014/main" id="{3567E644-C361-DC55-0CA7-154BD9CEE40A}"/>
              </a:ext>
            </a:extLst>
          </p:cNvPr>
          <p:cNvSpPr/>
          <p:nvPr/>
        </p:nvSpPr>
        <p:spPr>
          <a:xfrm>
            <a:off x="1014984" y="3552795"/>
            <a:ext cx="4443984" cy="2982075"/>
          </a:xfrm>
          <a:prstGeom prst="noSmoking">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8" name="Google Shape;128;p10"/>
          <p:cNvSpPr txBox="1">
            <a:spLocks noGrp="1"/>
          </p:cNvSpPr>
          <p:nvPr>
            <p:ph type="body" idx="1"/>
          </p:nvPr>
        </p:nvSpPr>
        <p:spPr>
          <a:xfrm>
            <a:off x="248897" y="108705"/>
            <a:ext cx="10972800" cy="48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800"/>
          </a:p>
          <a:p>
            <a:pPr marL="342900" lvl="0" indent="-342900" algn="l" rtl="0">
              <a:lnSpc>
                <a:spcPct val="100000"/>
              </a:lnSpc>
              <a:spcBef>
                <a:spcPts val="480"/>
              </a:spcBef>
              <a:spcAft>
                <a:spcPts val="0"/>
              </a:spcAft>
              <a:buSzPts val="1400"/>
              <a:buNone/>
            </a:pPr>
            <a:r>
              <a:rPr lang="en-US" sz="3200" b="1">
                <a:solidFill>
                  <a:srgbClr val="002060"/>
                </a:solidFill>
              </a:rPr>
              <a:t>Temporary food establishment</a:t>
            </a:r>
            <a:r>
              <a:rPr lang="en-US" sz="3200"/>
              <a:t>:</a:t>
            </a:r>
            <a:endParaRPr sz="3200"/>
          </a:p>
          <a:p>
            <a:pPr lvl="0" indent="-457200" algn="l" rtl="0">
              <a:lnSpc>
                <a:spcPct val="100000"/>
              </a:lnSpc>
              <a:spcBef>
                <a:spcPts val="480"/>
              </a:spcBef>
              <a:spcAft>
                <a:spcPts val="0"/>
              </a:spcAft>
              <a:buClr>
                <a:srgbClr val="4D4D4D"/>
              </a:buClr>
              <a:buSzPts val="2400"/>
              <a:buFont typeface="Arial" panose="020B0604020202020204" pitchFamily="34" charset="0"/>
              <a:buChar char="•"/>
            </a:pPr>
            <a:r>
              <a:rPr lang="en-US" sz="2600"/>
              <a:t>A food establishment that operates for a period </a:t>
            </a:r>
            <a:endParaRPr sz="2600"/>
          </a:p>
          <a:p>
            <a:pPr marL="0" lvl="0" indent="0" algn="l" rtl="0">
              <a:lnSpc>
                <a:spcPct val="100000"/>
              </a:lnSpc>
              <a:spcBef>
                <a:spcPts val="480"/>
              </a:spcBef>
              <a:spcAft>
                <a:spcPts val="0"/>
              </a:spcAft>
              <a:buSzPts val="1400"/>
            </a:pPr>
            <a:r>
              <a:rPr lang="en-US" sz="2600"/>
              <a:t>    of no more than 14 consecutive days in conjunction </a:t>
            </a:r>
          </a:p>
          <a:p>
            <a:pPr marL="0" lvl="0" indent="0" algn="l" rtl="0">
              <a:lnSpc>
                <a:spcPct val="100000"/>
              </a:lnSpc>
              <a:spcBef>
                <a:spcPts val="480"/>
              </a:spcBef>
              <a:spcAft>
                <a:spcPts val="0"/>
              </a:spcAft>
              <a:buSzPts val="1400"/>
            </a:pPr>
            <a:r>
              <a:rPr lang="en-US" sz="2600"/>
              <a:t>    with a single event or celebration.</a:t>
            </a:r>
          </a:p>
          <a:p>
            <a:pPr lvl="0" indent="-457200" algn="l" rtl="0">
              <a:lnSpc>
                <a:spcPct val="100000"/>
              </a:lnSpc>
              <a:spcBef>
                <a:spcPts val="480"/>
              </a:spcBef>
              <a:spcAft>
                <a:spcPts val="0"/>
              </a:spcAft>
              <a:buSzPts val="1400"/>
              <a:buFont typeface="Arial" panose="020B0604020202020204" pitchFamily="34" charset="0"/>
              <a:buChar char="•"/>
            </a:pPr>
            <a:r>
              <a:rPr lang="en-US" sz="2600"/>
              <a:t>Inspections are conducted based on risk category</a:t>
            </a:r>
            <a:endParaRPr sz="2600"/>
          </a:p>
          <a:p>
            <a:pPr lvl="0" indent="-457200" algn="l" rtl="0">
              <a:lnSpc>
                <a:spcPct val="100000"/>
              </a:lnSpc>
              <a:spcBef>
                <a:spcPts val="480"/>
              </a:spcBef>
              <a:spcAft>
                <a:spcPts val="0"/>
              </a:spcAft>
              <a:buSzPts val="1400"/>
              <a:buFont typeface="Arial" panose="020B0604020202020204" pitchFamily="34" charset="0"/>
              <a:buChar char="•"/>
            </a:pPr>
            <a:endParaRPr lang="en-US" sz="2600"/>
          </a:p>
          <a:p>
            <a:pPr marL="0" lvl="0" indent="0" algn="l" rtl="0">
              <a:lnSpc>
                <a:spcPct val="100000"/>
              </a:lnSpc>
              <a:spcBef>
                <a:spcPts val="480"/>
              </a:spcBef>
              <a:spcAft>
                <a:spcPts val="0"/>
              </a:spcAft>
              <a:buSzPts val="1400"/>
            </a:pPr>
            <a:endParaRPr lang="en-US" sz="2600"/>
          </a:p>
          <a:p>
            <a:pPr marL="0" lvl="0" indent="0" algn="l" rtl="0">
              <a:lnSpc>
                <a:spcPct val="100000"/>
              </a:lnSpc>
              <a:spcBef>
                <a:spcPts val="480"/>
              </a:spcBef>
              <a:spcAft>
                <a:spcPts val="0"/>
              </a:spcAft>
              <a:buSzPts val="1400"/>
              <a:buNone/>
            </a:pPr>
            <a:endParaRPr sz="2600"/>
          </a:p>
          <a:p>
            <a:pPr marL="342900" lvl="0" indent="-190500" algn="l" rtl="0">
              <a:lnSpc>
                <a:spcPct val="100000"/>
              </a:lnSpc>
              <a:spcBef>
                <a:spcPts val="480"/>
              </a:spcBef>
              <a:spcAft>
                <a:spcPts val="0"/>
              </a:spcAft>
              <a:buClr>
                <a:srgbClr val="4D4D4D"/>
              </a:buClr>
              <a:buSzPts val="2400"/>
              <a:buFont typeface="Arial"/>
              <a:buNone/>
            </a:pPr>
            <a:endParaRPr/>
          </a:p>
          <a:p>
            <a:pPr marL="0" lvl="0" indent="0" algn="l" rtl="0">
              <a:lnSpc>
                <a:spcPct val="100000"/>
              </a:lnSpc>
              <a:spcBef>
                <a:spcPts val="480"/>
              </a:spcBef>
              <a:spcAft>
                <a:spcPts val="0"/>
              </a:spcAft>
              <a:buSzPts val="1400"/>
              <a:buNone/>
            </a:pPr>
            <a:endParaRPr/>
          </a:p>
        </p:txBody>
      </p:sp>
      <p:pic>
        <p:nvPicPr>
          <p:cNvPr id="129" name="Google Shape;129;p10"/>
          <p:cNvPicPr preferRelativeResize="0"/>
          <p:nvPr/>
        </p:nvPicPr>
        <p:blipFill rotWithShape="1">
          <a:blip r:embed="rId3">
            <a:alphaModFix/>
          </a:blip>
          <a:srcRect/>
          <a:stretch/>
        </p:blipFill>
        <p:spPr>
          <a:xfrm>
            <a:off x="160916" y="3885043"/>
            <a:ext cx="3352800" cy="2329557"/>
          </a:xfrm>
          <a:prstGeom prst="rect">
            <a:avLst/>
          </a:prstGeom>
          <a:noFill/>
          <a:ln>
            <a:noFill/>
          </a:ln>
        </p:spPr>
      </p:pic>
      <p:pic>
        <p:nvPicPr>
          <p:cNvPr id="130" name="Google Shape;130;p10"/>
          <p:cNvPicPr preferRelativeResize="0"/>
          <p:nvPr/>
        </p:nvPicPr>
        <p:blipFill rotWithShape="1">
          <a:blip r:embed="rId4">
            <a:alphaModFix/>
          </a:blip>
          <a:srcRect/>
          <a:stretch/>
        </p:blipFill>
        <p:spPr>
          <a:xfrm>
            <a:off x="3740710" y="3438525"/>
            <a:ext cx="3751911" cy="2893380"/>
          </a:xfrm>
          <a:prstGeom prst="rect">
            <a:avLst/>
          </a:prstGeom>
          <a:noFill/>
          <a:ln>
            <a:noFill/>
          </a:ln>
        </p:spPr>
      </p:pic>
      <p:pic>
        <p:nvPicPr>
          <p:cNvPr id="131" name="Google Shape;131;p10"/>
          <p:cNvPicPr preferRelativeResize="0"/>
          <p:nvPr/>
        </p:nvPicPr>
        <p:blipFill rotWithShape="1">
          <a:blip r:embed="rId5">
            <a:alphaModFix/>
          </a:blip>
          <a:srcRect/>
          <a:stretch/>
        </p:blipFill>
        <p:spPr>
          <a:xfrm>
            <a:off x="8753475" y="0"/>
            <a:ext cx="3438525" cy="3438525"/>
          </a:xfrm>
          <a:prstGeom prst="rect">
            <a:avLst/>
          </a:prstGeom>
          <a:noFill/>
          <a:ln>
            <a:noFill/>
          </a:ln>
        </p:spPr>
      </p:pic>
      <p:pic>
        <p:nvPicPr>
          <p:cNvPr id="2" name="Content Placeholder 3" descr="2009_0828carolsconcessions0006.JPG">
            <a:extLst>
              <a:ext uri="{FF2B5EF4-FFF2-40B4-BE49-F238E27FC236}">
                <a16:creationId xmlns:a16="http://schemas.microsoft.com/office/drawing/2014/main" id="{1409B719-7792-4AEA-B660-6F8EB0881DD0}"/>
              </a:ext>
            </a:extLst>
          </p:cNvPr>
          <p:cNvPicPr>
            <a:picLocks noChangeAspect="1"/>
          </p:cNvPicPr>
          <p:nvPr/>
        </p:nvPicPr>
        <p:blipFill rotWithShape="1">
          <a:blip r:embed="rId6">
            <a:extLst>
              <a:ext uri="{28A0092B-C50C-407E-A947-70E740481C1C}">
                <a14:useLocalDpi xmlns:a14="http://schemas.microsoft.com/office/drawing/2010/main" val="0"/>
              </a:ext>
            </a:extLst>
          </a:blip>
          <a:srcRect l="-3334" t="-8462" r="4132" b="17824"/>
          <a:stretch/>
        </p:blipFill>
        <p:spPr>
          <a:xfrm>
            <a:off x="7596011" y="3182489"/>
            <a:ext cx="4595989" cy="314941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7" name="Google Shape;147;p12"/>
          <p:cNvSpPr txBox="1">
            <a:spLocks noGrp="1"/>
          </p:cNvSpPr>
          <p:nvPr>
            <p:ph type="body" idx="1"/>
          </p:nvPr>
        </p:nvSpPr>
        <p:spPr>
          <a:xfrm>
            <a:off x="609600" y="794982"/>
            <a:ext cx="10972800" cy="48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pPr>
            <a:r>
              <a:rPr lang="en-US"/>
              <a:t>An application for a TFE permit must be submitted at least </a:t>
            </a:r>
            <a:r>
              <a:rPr lang="en-US" b="1" u="sng">
                <a:solidFill>
                  <a:schemeClr val="dk1"/>
                </a:solidFill>
              </a:rPr>
              <a:t>10 days </a:t>
            </a:r>
            <a:r>
              <a:rPr lang="en-US"/>
              <a:t>prior to the event.</a:t>
            </a:r>
            <a:endParaRPr/>
          </a:p>
          <a:p>
            <a:pPr marL="342900" indent="-342900">
              <a:spcBef>
                <a:spcPts val="480"/>
              </a:spcBef>
              <a:buClr>
                <a:srgbClr val="4D4D4D"/>
              </a:buClr>
              <a:buSzPts val="2400"/>
              <a:buFont typeface="Arial"/>
              <a:buChar char="•"/>
            </a:pPr>
            <a:r>
              <a:rPr lang="en-US" sz="2500"/>
              <a:t>We recommend you check with the local health department where the market is taking place prior to participating in the market since there may be additional local codes. </a:t>
            </a:r>
            <a:endParaRPr lang="en-US"/>
          </a:p>
          <a:p>
            <a:pPr marL="342900" lvl="0" indent="-342900" algn="l">
              <a:lnSpc>
                <a:spcPct val="100000"/>
              </a:lnSpc>
              <a:spcBef>
                <a:spcPts val="480"/>
              </a:spcBef>
              <a:spcAft>
                <a:spcPts val="0"/>
              </a:spcAft>
              <a:buClr>
                <a:srgbClr val="4D4D4D"/>
              </a:buClr>
              <a:buSzPts val="2400"/>
              <a:buFont typeface="Arial"/>
              <a:buChar char="•"/>
            </a:pPr>
            <a:r>
              <a:rPr lang="en-US"/>
              <a:t>Permit may be issued for multiple occurrences of an event for up to one year</a:t>
            </a:r>
            <a:endParaRPr/>
          </a:p>
          <a:p>
            <a:pPr marL="342900" lvl="0" indent="-342900" algn="l" rtl="0">
              <a:lnSpc>
                <a:spcPct val="100000"/>
              </a:lnSpc>
              <a:spcBef>
                <a:spcPts val="480"/>
              </a:spcBef>
              <a:spcAft>
                <a:spcPts val="0"/>
              </a:spcAft>
              <a:buClr>
                <a:srgbClr val="4D4D4D"/>
              </a:buClr>
              <a:buSzPts val="2400"/>
              <a:buFont typeface="Arial"/>
              <a:buChar char="•"/>
            </a:pPr>
            <a:r>
              <a:rPr lang="en-US"/>
              <a:t>Permit must be posted where visible to the public</a:t>
            </a:r>
            <a:endParaRPr/>
          </a:p>
          <a:p>
            <a:pPr marL="342900" indent="-342900">
              <a:spcBef>
                <a:spcPts val="480"/>
              </a:spcBef>
              <a:buClr>
                <a:srgbClr val="4D4D4D"/>
              </a:buClr>
              <a:buSzPts val="2400"/>
              <a:buFont typeface="Arial"/>
              <a:buChar char="•"/>
            </a:pPr>
            <a:r>
              <a:rPr lang="en-US"/>
              <a:t>A food establishment with a valid VDH permit can operate as a TFE without an additional VDH permit and must post a copy of the permit. </a:t>
            </a:r>
          </a:p>
          <a:p>
            <a:pPr marL="342900" indent="-342900">
              <a:spcBef>
                <a:spcPts val="480"/>
              </a:spcBef>
              <a:buClr>
                <a:srgbClr val="4D4D4D"/>
              </a:buClr>
              <a:buSzPts val="2400"/>
              <a:buFont typeface="Arial"/>
              <a:buChar char="•"/>
            </a:pPr>
            <a:endParaRPr lang="en-US"/>
          </a:p>
          <a:p>
            <a:pPr marL="342900" lvl="0" indent="-342900" algn="l" rtl="0">
              <a:lnSpc>
                <a:spcPct val="100000"/>
              </a:lnSpc>
              <a:spcBef>
                <a:spcPts val="480"/>
              </a:spcBef>
              <a:spcAft>
                <a:spcPts val="0"/>
              </a:spcAft>
              <a:buSzPts val="1400"/>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8" name="Google Shape;138;p11"/>
          <p:cNvSpPr txBox="1">
            <a:spLocks noGrp="1"/>
          </p:cNvSpPr>
          <p:nvPr>
            <p:ph type="body" idx="1"/>
          </p:nvPr>
        </p:nvSpPr>
        <p:spPr>
          <a:xfrm>
            <a:off x="381000" y="1485900"/>
            <a:ext cx="10972800" cy="4800600"/>
          </a:xfrm>
          <a:prstGeom prst="rect">
            <a:avLst/>
          </a:prstGeom>
          <a:noFill/>
          <a:ln>
            <a:noFill/>
          </a:ln>
        </p:spPr>
        <p:txBody>
          <a:bodyPr spcFirstLastPara="1" wrap="square" lIns="91425" tIns="45700" rIns="91425" bIns="45700" anchor="t" anchorCtr="0">
            <a:noAutofit/>
          </a:bodyPr>
          <a:lstStyle/>
          <a:p>
            <a:pPr marL="342900" lvl="0" indent="-342900">
              <a:lnSpc>
                <a:spcPct val="100000"/>
              </a:lnSpc>
              <a:spcBef>
                <a:spcPts val="480"/>
              </a:spcBef>
              <a:buClr>
                <a:srgbClr val="4D4D4D"/>
              </a:buClr>
              <a:buSzPts val="2400"/>
              <a:buFont typeface="Arial"/>
              <a:buChar char="•"/>
            </a:pPr>
            <a:r>
              <a:rPr lang="en-US">
                <a:latin typeface="Trebuchet MS" panose="020B0603020202020204" pitchFamily="34" charset="0"/>
              </a:rPr>
              <a:t>All food preparation must occur </a:t>
            </a:r>
          </a:p>
          <a:p>
            <a:pPr marL="0" lvl="0" indent="0">
              <a:lnSpc>
                <a:spcPct val="100000"/>
              </a:lnSpc>
              <a:spcBef>
                <a:spcPts val="480"/>
              </a:spcBef>
              <a:buClr>
                <a:srgbClr val="4D4D4D"/>
              </a:buClr>
              <a:buSzPts val="2400"/>
              <a:buNone/>
            </a:pPr>
            <a:r>
              <a:rPr lang="en-US">
                <a:latin typeface="Trebuchet MS" panose="020B0603020202020204" pitchFamily="34" charset="0"/>
              </a:rPr>
              <a:t>   onsite at the TFE</a:t>
            </a:r>
          </a:p>
          <a:p>
            <a:pPr marL="0" lvl="0" indent="0" algn="l" rtl="0">
              <a:lnSpc>
                <a:spcPct val="100000"/>
              </a:lnSpc>
              <a:spcBef>
                <a:spcPts val="0"/>
              </a:spcBef>
              <a:spcAft>
                <a:spcPts val="0"/>
              </a:spcAft>
              <a:buSzPts val="1400"/>
              <a:buNone/>
            </a:pPr>
            <a:endParaRPr sz="1800"/>
          </a:p>
          <a:p>
            <a:pPr marL="342900" lvl="0" indent="-190500" algn="l" rtl="0">
              <a:lnSpc>
                <a:spcPct val="100000"/>
              </a:lnSpc>
              <a:spcBef>
                <a:spcPts val="480"/>
              </a:spcBef>
              <a:spcAft>
                <a:spcPts val="0"/>
              </a:spcAft>
              <a:buClr>
                <a:srgbClr val="4D4D4D"/>
              </a:buClr>
              <a:buSzPts val="2400"/>
              <a:buFont typeface="Arial"/>
              <a:buNone/>
            </a:pPr>
            <a:endParaRPr/>
          </a:p>
          <a:p>
            <a:pPr marL="0" lvl="0" indent="0" algn="l" rtl="0">
              <a:lnSpc>
                <a:spcPct val="100000"/>
              </a:lnSpc>
              <a:spcBef>
                <a:spcPts val="480"/>
              </a:spcBef>
              <a:spcAft>
                <a:spcPts val="0"/>
              </a:spcAft>
              <a:buSzPts val="1400"/>
              <a:buNone/>
            </a:pPr>
            <a:endParaRPr/>
          </a:p>
        </p:txBody>
      </p:sp>
      <p:pic>
        <p:nvPicPr>
          <p:cNvPr id="139" name="Google Shape;139;p11"/>
          <p:cNvPicPr preferRelativeResize="0"/>
          <p:nvPr/>
        </p:nvPicPr>
        <p:blipFill rotWithShape="1">
          <a:blip r:embed="rId3">
            <a:alphaModFix/>
          </a:blip>
          <a:srcRect/>
          <a:stretch/>
        </p:blipFill>
        <p:spPr>
          <a:xfrm>
            <a:off x="7121258" y="433137"/>
            <a:ext cx="4908852" cy="2877343"/>
          </a:xfrm>
          <a:prstGeom prst="rect">
            <a:avLst/>
          </a:prstGeom>
          <a:noFill/>
          <a:ln>
            <a:noFill/>
          </a:ln>
        </p:spPr>
      </p:pic>
      <p:pic>
        <p:nvPicPr>
          <p:cNvPr id="140" name="Google Shape;140;p11"/>
          <p:cNvPicPr preferRelativeResize="0"/>
          <p:nvPr/>
        </p:nvPicPr>
        <p:blipFill rotWithShape="1">
          <a:blip r:embed="rId4">
            <a:alphaModFix/>
          </a:blip>
          <a:srcRect/>
          <a:stretch/>
        </p:blipFill>
        <p:spPr>
          <a:xfrm>
            <a:off x="183104" y="3886200"/>
            <a:ext cx="10049311" cy="250478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4034DC28-D2E0-082E-82E1-79582C6E4F8B}"/>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47495" y="1616"/>
            <a:ext cx="12192000" cy="6858000"/>
          </a:xfrm>
          <a:prstGeom prst="rect">
            <a:avLst/>
          </a:prstGeom>
        </p:spPr>
      </p:pic>
      <p:sp>
        <p:nvSpPr>
          <p:cNvPr id="2" name="TextBox 1">
            <a:extLst>
              <a:ext uri="{FF2B5EF4-FFF2-40B4-BE49-F238E27FC236}">
                <a16:creationId xmlns:a16="http://schemas.microsoft.com/office/drawing/2014/main" id="{7F61F214-B68A-844B-1A33-DE55F33B8AE6}"/>
              </a:ext>
            </a:extLst>
          </p:cNvPr>
          <p:cNvSpPr txBox="1"/>
          <p:nvPr/>
        </p:nvSpPr>
        <p:spPr>
          <a:xfrm>
            <a:off x="2419328" y="5270274"/>
            <a:ext cx="2362875" cy="646331"/>
          </a:xfrm>
          <a:prstGeom prst="rect">
            <a:avLst/>
          </a:prstGeom>
          <a:noFill/>
        </p:spPr>
        <p:txBody>
          <a:bodyPr wrap="square" rtlCol="0">
            <a:spAutoFit/>
          </a:bodyPr>
          <a:lstStyle/>
          <a:p>
            <a:r>
              <a:rPr lang="en-US">
                <a:latin typeface="Trebuchet MS" panose="020B0603020202020204" pitchFamily="34" charset="0"/>
              </a:rPr>
              <a:t>Risk Category and Expiration Date</a:t>
            </a:r>
          </a:p>
        </p:txBody>
      </p:sp>
      <p:graphicFrame>
        <p:nvGraphicFramePr>
          <p:cNvPr id="4" name="Content Placeholder 8">
            <a:extLst>
              <a:ext uri="{FF2B5EF4-FFF2-40B4-BE49-F238E27FC236}">
                <a16:creationId xmlns:a16="http://schemas.microsoft.com/office/drawing/2014/main" id="{446BC5E3-802D-803C-1EBB-A7D2430D7BBF}"/>
              </a:ext>
            </a:extLst>
          </p:cNvPr>
          <p:cNvGraphicFramePr>
            <a:graphicFrameLocks noChangeAspect="1"/>
          </p:cNvGraphicFramePr>
          <p:nvPr>
            <p:extLst>
              <p:ext uri="{D42A27DB-BD31-4B8C-83A1-F6EECF244321}">
                <p14:modId xmlns:p14="http://schemas.microsoft.com/office/powerpoint/2010/main" val="1520522118"/>
              </p:ext>
            </p:extLst>
          </p:nvPr>
        </p:nvGraphicFramePr>
        <p:xfrm>
          <a:off x="5990653" y="1137161"/>
          <a:ext cx="3588813" cy="4795265"/>
        </p:xfrm>
        <a:graphic>
          <a:graphicData uri="http://schemas.openxmlformats.org/presentationml/2006/ole">
            <mc:AlternateContent xmlns:mc="http://schemas.openxmlformats.org/markup-compatibility/2006">
              <mc:Choice xmlns:v="urn:schemas-microsoft-com:vml" Requires="v">
                <p:oleObj name="Document" r:id="rId4" imgW="5969000" imgH="7975600" progId="Word.Document.12">
                  <p:embed/>
                </p:oleObj>
              </mc:Choice>
              <mc:Fallback>
                <p:oleObj name="Document" r:id="rId4" imgW="5969000" imgH="7975600" progId="Word.Document.12">
                  <p:embed/>
                  <p:pic>
                    <p:nvPicPr>
                      <p:cNvPr id="4" name="Content Placeholder 8">
                        <a:extLst>
                          <a:ext uri="{FF2B5EF4-FFF2-40B4-BE49-F238E27FC236}">
                            <a16:creationId xmlns:a16="http://schemas.microsoft.com/office/drawing/2014/main" id="{446BC5E3-802D-803C-1EBB-A7D2430D7BBF}"/>
                          </a:ext>
                        </a:extLst>
                      </p:cNvPr>
                      <p:cNvPicPr/>
                      <p:nvPr/>
                    </p:nvPicPr>
                    <p:blipFill>
                      <a:blip r:embed="rId5"/>
                      <a:stretch>
                        <a:fillRect/>
                      </a:stretch>
                    </p:blipFill>
                    <p:spPr>
                      <a:xfrm>
                        <a:off x="5990653" y="1137161"/>
                        <a:ext cx="3588813" cy="4795265"/>
                      </a:xfrm>
                      <a:prstGeom prst="rect">
                        <a:avLst/>
                      </a:prstGeom>
                    </p:spPr>
                  </p:pic>
                </p:oleObj>
              </mc:Fallback>
            </mc:AlternateContent>
          </a:graphicData>
        </a:graphic>
      </p:graphicFrame>
      <p:sp>
        <p:nvSpPr>
          <p:cNvPr id="5" name="Right Arrow 9">
            <a:extLst>
              <a:ext uri="{FF2B5EF4-FFF2-40B4-BE49-F238E27FC236}">
                <a16:creationId xmlns:a16="http://schemas.microsoft.com/office/drawing/2014/main" id="{CBBAE295-1D97-DA73-BD29-0205A823B426}"/>
              </a:ext>
            </a:extLst>
          </p:cNvPr>
          <p:cNvSpPr/>
          <p:nvPr/>
        </p:nvSpPr>
        <p:spPr>
          <a:xfrm>
            <a:off x="4681325" y="2985835"/>
            <a:ext cx="1131113" cy="305410"/>
          </a:xfrm>
          <a:prstGeom prst="rightArrow">
            <a:avLst/>
          </a:prstGeom>
          <a:noFill/>
          <a:ln w="12700" cmpd="sng">
            <a:solidFill>
              <a:srgbClr val="FF00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Arrow 9">
            <a:extLst>
              <a:ext uri="{FF2B5EF4-FFF2-40B4-BE49-F238E27FC236}">
                <a16:creationId xmlns:a16="http://schemas.microsoft.com/office/drawing/2014/main" id="{03CA8975-975F-E4F8-9990-89EDC2CEA38E}"/>
              </a:ext>
            </a:extLst>
          </p:cNvPr>
          <p:cNvSpPr/>
          <p:nvPr/>
        </p:nvSpPr>
        <p:spPr>
          <a:xfrm>
            <a:off x="4681325" y="3566755"/>
            <a:ext cx="1131113" cy="305410"/>
          </a:xfrm>
          <a:prstGeom prst="rightArrow">
            <a:avLst/>
          </a:prstGeom>
          <a:noFill/>
          <a:ln w="12700" cmpd="sng">
            <a:solidFill>
              <a:srgbClr val="FF00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Arrow 9">
            <a:extLst>
              <a:ext uri="{FF2B5EF4-FFF2-40B4-BE49-F238E27FC236}">
                <a16:creationId xmlns:a16="http://schemas.microsoft.com/office/drawing/2014/main" id="{6BB0C34A-9A84-4944-E29F-23BE2FA17175}"/>
              </a:ext>
            </a:extLst>
          </p:cNvPr>
          <p:cNvSpPr/>
          <p:nvPr/>
        </p:nvSpPr>
        <p:spPr>
          <a:xfrm>
            <a:off x="4662094" y="5375241"/>
            <a:ext cx="1131113" cy="305410"/>
          </a:xfrm>
          <a:prstGeom prst="rightArrow">
            <a:avLst/>
          </a:prstGeom>
          <a:noFill/>
          <a:ln w="12700" cmpd="sng">
            <a:solidFill>
              <a:srgbClr val="FF00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9">
            <a:extLst>
              <a:ext uri="{FF2B5EF4-FFF2-40B4-BE49-F238E27FC236}">
                <a16:creationId xmlns:a16="http://schemas.microsoft.com/office/drawing/2014/main" id="{15F2A890-E112-5D0C-34C4-0D4C6AEC490A}"/>
              </a:ext>
            </a:extLst>
          </p:cNvPr>
          <p:cNvSpPr/>
          <p:nvPr/>
        </p:nvSpPr>
        <p:spPr>
          <a:xfrm>
            <a:off x="4662095" y="4616227"/>
            <a:ext cx="1131113" cy="305410"/>
          </a:xfrm>
          <a:prstGeom prst="rightArrow">
            <a:avLst/>
          </a:prstGeom>
          <a:noFill/>
          <a:ln w="12700" cmpd="sng">
            <a:solidFill>
              <a:srgbClr val="FF00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780B73D-ADA0-1AC9-C598-D55802FDBEB0}"/>
              </a:ext>
            </a:extLst>
          </p:cNvPr>
          <p:cNvSpPr/>
          <p:nvPr/>
        </p:nvSpPr>
        <p:spPr>
          <a:xfrm>
            <a:off x="2419359" y="2902586"/>
            <a:ext cx="2362875" cy="646331"/>
          </a:xfrm>
          <a:prstGeom prst="rect">
            <a:avLst/>
          </a:prstGeom>
        </p:spPr>
        <p:txBody>
          <a:bodyPr wrap="square">
            <a:spAutoFit/>
          </a:bodyPr>
          <a:lstStyle/>
          <a:p>
            <a:r>
              <a:rPr lang="en-US">
                <a:latin typeface="Trebuchet MS" panose="020B0603020202020204" pitchFamily="34" charset="0"/>
              </a:rPr>
              <a:t>Operator and dba </a:t>
            </a:r>
          </a:p>
          <a:p>
            <a:r>
              <a:rPr lang="en-US">
                <a:latin typeface="Trebuchet MS" panose="020B0603020202020204" pitchFamily="34" charset="0"/>
              </a:rPr>
              <a:t>name</a:t>
            </a:r>
          </a:p>
        </p:txBody>
      </p:sp>
      <p:sp>
        <p:nvSpPr>
          <p:cNvPr id="11" name="Rectangle 10">
            <a:extLst>
              <a:ext uri="{FF2B5EF4-FFF2-40B4-BE49-F238E27FC236}">
                <a16:creationId xmlns:a16="http://schemas.microsoft.com/office/drawing/2014/main" id="{41D39672-46CA-60FA-D673-C60D839F7FF0}"/>
              </a:ext>
            </a:extLst>
          </p:cNvPr>
          <p:cNvSpPr/>
          <p:nvPr/>
        </p:nvSpPr>
        <p:spPr>
          <a:xfrm>
            <a:off x="2383786" y="3534794"/>
            <a:ext cx="1706878" cy="369332"/>
          </a:xfrm>
          <a:prstGeom prst="rect">
            <a:avLst/>
          </a:prstGeom>
        </p:spPr>
        <p:txBody>
          <a:bodyPr wrap="none">
            <a:spAutoFit/>
          </a:bodyPr>
          <a:lstStyle/>
          <a:p>
            <a:r>
              <a:rPr lang="en-US">
                <a:latin typeface="Trebuchet MS" panose="020B0603020202020204" pitchFamily="34" charset="0"/>
              </a:rPr>
              <a:t>Type</a:t>
            </a:r>
            <a:r>
              <a:rPr lang="en-US">
                <a:solidFill>
                  <a:srgbClr val="007033"/>
                </a:solidFill>
                <a:latin typeface="Trebuchet MS" panose="020B0603020202020204" pitchFamily="34" charset="0"/>
              </a:rPr>
              <a:t> </a:t>
            </a:r>
            <a:r>
              <a:rPr lang="en-US">
                <a:latin typeface="Trebuchet MS" panose="020B0603020202020204" pitchFamily="34" charset="0"/>
              </a:rPr>
              <a:t>of</a:t>
            </a:r>
            <a:r>
              <a:rPr lang="en-US">
                <a:solidFill>
                  <a:srgbClr val="007033"/>
                </a:solidFill>
                <a:latin typeface="Trebuchet MS" panose="020B0603020202020204" pitchFamily="34" charset="0"/>
              </a:rPr>
              <a:t> </a:t>
            </a:r>
            <a:r>
              <a:rPr lang="en-US">
                <a:latin typeface="Trebuchet MS" panose="020B0603020202020204" pitchFamily="34" charset="0"/>
              </a:rPr>
              <a:t>Permit</a:t>
            </a:r>
          </a:p>
        </p:txBody>
      </p:sp>
      <p:sp>
        <p:nvSpPr>
          <p:cNvPr id="14" name="TextBox 13">
            <a:extLst>
              <a:ext uri="{FF2B5EF4-FFF2-40B4-BE49-F238E27FC236}">
                <a16:creationId xmlns:a16="http://schemas.microsoft.com/office/drawing/2014/main" id="{1BC17D88-55A7-3F14-8F07-73832CF9056D}"/>
              </a:ext>
            </a:extLst>
          </p:cNvPr>
          <p:cNvSpPr txBox="1"/>
          <p:nvPr/>
        </p:nvSpPr>
        <p:spPr>
          <a:xfrm>
            <a:off x="2395184" y="4102606"/>
            <a:ext cx="2286141" cy="1200329"/>
          </a:xfrm>
          <a:prstGeom prst="rect">
            <a:avLst/>
          </a:prstGeom>
          <a:noFill/>
        </p:spPr>
        <p:txBody>
          <a:bodyPr wrap="square">
            <a:spAutoFit/>
          </a:bodyPr>
          <a:lstStyle/>
          <a:p>
            <a:r>
              <a:rPr lang="en-US">
                <a:latin typeface="Trebuchet MS" panose="020B0603020202020204" pitchFamily="34" charset="0"/>
              </a:rPr>
              <a:t>Signature of LHD </a:t>
            </a:r>
          </a:p>
          <a:p>
            <a:r>
              <a:rPr lang="en-US">
                <a:latin typeface="Trebuchet MS" panose="020B0603020202020204" pitchFamily="34" charset="0"/>
              </a:rPr>
              <a:t>who issued the permit and the locality name</a:t>
            </a:r>
          </a:p>
        </p:txBody>
      </p:sp>
      <p:sp>
        <p:nvSpPr>
          <p:cNvPr id="15" name="TextBox 14">
            <a:extLst>
              <a:ext uri="{FF2B5EF4-FFF2-40B4-BE49-F238E27FC236}">
                <a16:creationId xmlns:a16="http://schemas.microsoft.com/office/drawing/2014/main" id="{AD87040F-DF12-FD7E-4B06-2B9F4F0CF1AD}"/>
              </a:ext>
            </a:extLst>
          </p:cNvPr>
          <p:cNvSpPr txBox="1"/>
          <p:nvPr/>
        </p:nvSpPr>
        <p:spPr>
          <a:xfrm>
            <a:off x="759656" y="422031"/>
            <a:ext cx="9776416" cy="584775"/>
          </a:xfrm>
          <a:prstGeom prst="rect">
            <a:avLst/>
          </a:prstGeom>
          <a:noFill/>
        </p:spPr>
        <p:txBody>
          <a:bodyPr wrap="square" rtlCol="0">
            <a:spAutoFit/>
          </a:bodyPr>
          <a:lstStyle/>
          <a:p>
            <a:r>
              <a:rPr lang="en-US" sz="3200">
                <a:solidFill>
                  <a:schemeClr val="accent1">
                    <a:lumMod val="50000"/>
                  </a:schemeClr>
                </a:solidFill>
                <a:latin typeface="Trebuchet MS" panose="020B0603020202020204" pitchFamily="34" charset="0"/>
              </a:rPr>
              <a:t>Most VDH Restaurant and TFE Permits look like this</a:t>
            </a:r>
          </a:p>
        </p:txBody>
      </p:sp>
    </p:spTree>
    <p:extLst>
      <p:ext uri="{BB962C8B-B14F-4D97-AF65-F5344CB8AC3E}">
        <p14:creationId xmlns:p14="http://schemas.microsoft.com/office/powerpoint/2010/main" val="2272621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4034DC28-D2E0-082E-82E1-79582C6E4F8B}"/>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4" name="TextBox 3">
            <a:extLst>
              <a:ext uri="{FF2B5EF4-FFF2-40B4-BE49-F238E27FC236}">
                <a16:creationId xmlns:a16="http://schemas.microsoft.com/office/drawing/2014/main" id="{9E0F85DE-2B7B-F7C7-F6E7-8F0BFF716ACD}"/>
              </a:ext>
            </a:extLst>
          </p:cNvPr>
          <p:cNvSpPr txBox="1"/>
          <p:nvPr/>
        </p:nvSpPr>
        <p:spPr>
          <a:xfrm>
            <a:off x="381000" y="417919"/>
            <a:ext cx="11791665" cy="6278642"/>
          </a:xfrm>
          <a:prstGeom prst="rect">
            <a:avLst/>
          </a:prstGeom>
          <a:noFill/>
        </p:spPr>
        <p:txBody>
          <a:bodyPr wrap="square" rtlCol="0">
            <a:spAutoFit/>
          </a:bodyPr>
          <a:lstStyle/>
          <a:p>
            <a:r>
              <a:rPr lang="en-US" sz="3200">
                <a:solidFill>
                  <a:schemeClr val="accent1">
                    <a:lumMod val="50000"/>
                  </a:schemeClr>
                </a:solidFill>
                <a:latin typeface="Trebuchet MS" panose="020B0603020202020204" pitchFamily="34" charset="0"/>
              </a:rPr>
              <a:t>Operational Requirements for VDH Permitted Establishments</a:t>
            </a:r>
            <a:endParaRPr lang="en-US" sz="3200">
              <a:solidFill>
                <a:srgbClr val="606060"/>
              </a:solidFill>
              <a:latin typeface="Trebuchet MS" panose="020B0603020202020204" pitchFamily="34" charset="0"/>
            </a:endParaRPr>
          </a:p>
          <a:p>
            <a:pPr marL="57150" lvl="0" algn="l" rtl="0">
              <a:lnSpc>
                <a:spcPct val="100000"/>
              </a:lnSpc>
              <a:spcBef>
                <a:spcPts val="480"/>
              </a:spcBef>
              <a:spcAft>
                <a:spcPts val="0"/>
              </a:spcAft>
              <a:buClr>
                <a:srgbClr val="606060"/>
              </a:buClr>
              <a:buSzPts val="2400"/>
            </a:pPr>
            <a:r>
              <a:rPr lang="en-US" sz="2400">
                <a:solidFill>
                  <a:srgbClr val="606060"/>
                </a:solidFill>
                <a:latin typeface="Trebuchet MS" panose="020B0603020202020204" pitchFamily="34" charset="0"/>
              </a:rPr>
              <a:t>1) Person-in-Charge (PIC)</a:t>
            </a:r>
          </a:p>
          <a:p>
            <a:pPr marL="57150" lvl="0" algn="l" rtl="0">
              <a:lnSpc>
                <a:spcPct val="100000"/>
              </a:lnSpc>
              <a:spcBef>
                <a:spcPts val="480"/>
              </a:spcBef>
              <a:spcAft>
                <a:spcPts val="0"/>
              </a:spcAft>
              <a:buClr>
                <a:srgbClr val="606060"/>
              </a:buClr>
              <a:buSzPts val="2400"/>
            </a:pPr>
            <a:r>
              <a:rPr lang="en-US" sz="2400">
                <a:solidFill>
                  <a:srgbClr val="606060"/>
                </a:solidFill>
                <a:latin typeface="Trebuchet MS" panose="020B0603020202020204" pitchFamily="34" charset="0"/>
              </a:rPr>
              <a:t>2) Certified Food Protection Manager (CFPM)</a:t>
            </a:r>
          </a:p>
          <a:p>
            <a:pPr marL="57150" lvl="0" algn="l" rtl="0">
              <a:lnSpc>
                <a:spcPct val="100000"/>
              </a:lnSpc>
              <a:spcBef>
                <a:spcPts val="480"/>
              </a:spcBef>
              <a:spcAft>
                <a:spcPts val="0"/>
              </a:spcAft>
              <a:buClr>
                <a:srgbClr val="606060"/>
              </a:buClr>
              <a:buSzPts val="2400"/>
            </a:pPr>
            <a:r>
              <a:rPr lang="en-US" sz="2400">
                <a:solidFill>
                  <a:srgbClr val="606060"/>
                </a:solidFill>
                <a:latin typeface="Trebuchet MS" panose="020B0603020202020204" pitchFamily="34" charset="0"/>
              </a:rPr>
              <a:t>3) Food and water obtained from </a:t>
            </a:r>
          </a:p>
          <a:p>
            <a:pPr marL="57150" lvl="0" algn="l" rtl="0">
              <a:lnSpc>
                <a:spcPct val="100000"/>
              </a:lnSpc>
              <a:spcBef>
                <a:spcPts val="480"/>
              </a:spcBef>
              <a:spcAft>
                <a:spcPts val="0"/>
              </a:spcAft>
              <a:buClr>
                <a:srgbClr val="606060"/>
              </a:buClr>
              <a:buSzPts val="2400"/>
            </a:pPr>
            <a:r>
              <a:rPr lang="en-US" sz="2400">
                <a:solidFill>
                  <a:srgbClr val="606060"/>
                </a:solidFill>
                <a:latin typeface="Trebuchet MS" panose="020B0603020202020204" pitchFamily="34" charset="0"/>
              </a:rPr>
              <a:t>    approved sources—No Home Prepared Food</a:t>
            </a:r>
            <a:endParaRPr lang="en-US" sz="2400">
              <a:latin typeface="Trebuchet MS" panose="020B0603020202020204" pitchFamily="34" charset="0"/>
            </a:endParaRPr>
          </a:p>
          <a:p>
            <a:pPr marL="57150" lvl="0" algn="l" rtl="0">
              <a:lnSpc>
                <a:spcPct val="100000"/>
              </a:lnSpc>
              <a:spcBef>
                <a:spcPts val="480"/>
              </a:spcBef>
              <a:spcAft>
                <a:spcPts val="0"/>
              </a:spcAft>
              <a:buClr>
                <a:srgbClr val="606060"/>
              </a:buClr>
              <a:buSzPts val="2400"/>
            </a:pPr>
            <a:r>
              <a:rPr lang="en-US" sz="2400">
                <a:solidFill>
                  <a:srgbClr val="606060"/>
                </a:solidFill>
                <a:latin typeface="Trebuchet MS" panose="020B0603020202020204" pitchFamily="34" charset="0"/>
              </a:rPr>
              <a:t>4) Employee practices/personal </a:t>
            </a:r>
          </a:p>
          <a:p>
            <a:pPr marL="57150" lvl="0" algn="l" rtl="0">
              <a:lnSpc>
                <a:spcPct val="100000"/>
              </a:lnSpc>
              <a:spcBef>
                <a:spcPts val="480"/>
              </a:spcBef>
              <a:spcAft>
                <a:spcPts val="0"/>
              </a:spcAft>
              <a:buClr>
                <a:srgbClr val="606060"/>
              </a:buClr>
              <a:buSzPts val="2400"/>
            </a:pPr>
            <a:r>
              <a:rPr lang="en-US" sz="2400">
                <a:solidFill>
                  <a:srgbClr val="606060"/>
                </a:solidFill>
                <a:latin typeface="Trebuchet MS" panose="020B0603020202020204" pitchFamily="34" charset="0"/>
              </a:rPr>
              <a:t>    hygiene</a:t>
            </a:r>
            <a:endParaRPr lang="en-US" sz="2400">
              <a:latin typeface="Trebuchet MS" panose="020B0603020202020204" pitchFamily="34" charset="0"/>
            </a:endParaRPr>
          </a:p>
          <a:p>
            <a:pPr marL="971550" lvl="1" indent="-457200" algn="l" rtl="0">
              <a:lnSpc>
                <a:spcPct val="100000"/>
              </a:lnSpc>
              <a:spcBef>
                <a:spcPts val="480"/>
              </a:spcBef>
              <a:spcAft>
                <a:spcPts val="0"/>
              </a:spcAft>
              <a:buClr>
                <a:srgbClr val="606060"/>
              </a:buClr>
              <a:buSzPts val="2400"/>
              <a:buFont typeface="Trebuchet MS"/>
              <a:buAutoNum type="alphaLcPeriod"/>
            </a:pPr>
            <a:r>
              <a:rPr lang="en-US" sz="2400">
                <a:solidFill>
                  <a:srgbClr val="606060"/>
                </a:solidFill>
                <a:latin typeface="Trebuchet MS" panose="020B0603020202020204" pitchFamily="34" charset="0"/>
              </a:rPr>
              <a:t>Employee health</a:t>
            </a:r>
            <a:endParaRPr lang="en-US" sz="2400">
              <a:latin typeface="Trebuchet MS" panose="020B0603020202020204" pitchFamily="34" charset="0"/>
            </a:endParaRPr>
          </a:p>
          <a:p>
            <a:pPr marL="971550" lvl="1" indent="-457200" algn="l" rtl="0">
              <a:lnSpc>
                <a:spcPct val="100000"/>
              </a:lnSpc>
              <a:spcBef>
                <a:spcPts val="480"/>
              </a:spcBef>
              <a:spcAft>
                <a:spcPts val="0"/>
              </a:spcAft>
              <a:buClr>
                <a:srgbClr val="606060"/>
              </a:buClr>
              <a:buSzPts val="2400"/>
              <a:buFont typeface="Trebuchet MS"/>
              <a:buAutoNum type="alphaLcPeriod"/>
            </a:pPr>
            <a:r>
              <a:rPr lang="en-US" sz="2400">
                <a:solidFill>
                  <a:srgbClr val="606060"/>
                </a:solidFill>
                <a:latin typeface="Trebuchet MS" panose="020B0603020202020204" pitchFamily="34" charset="0"/>
              </a:rPr>
              <a:t>Handwashing</a:t>
            </a:r>
          </a:p>
          <a:p>
            <a:pPr marL="971550" lvl="1" indent="-457200" algn="l" rtl="0">
              <a:lnSpc>
                <a:spcPct val="100000"/>
              </a:lnSpc>
              <a:spcBef>
                <a:spcPts val="480"/>
              </a:spcBef>
              <a:spcAft>
                <a:spcPts val="0"/>
              </a:spcAft>
              <a:buClr>
                <a:srgbClr val="606060"/>
              </a:buClr>
              <a:buSzPts val="2400"/>
              <a:buFont typeface="Trebuchet MS"/>
              <a:buAutoNum type="alphaLcPeriod"/>
            </a:pPr>
            <a:r>
              <a:rPr lang="en-US" sz="2400">
                <a:solidFill>
                  <a:srgbClr val="606060"/>
                </a:solidFill>
                <a:latin typeface="Trebuchet MS" panose="020B0603020202020204" pitchFamily="34" charset="0"/>
              </a:rPr>
              <a:t>No bare hand contact with RTE food</a:t>
            </a:r>
            <a:endParaRPr lang="en-US" sz="2400">
              <a:latin typeface="Trebuchet MS" panose="020B0603020202020204" pitchFamily="34" charset="0"/>
            </a:endParaRPr>
          </a:p>
          <a:p>
            <a:pPr marL="57150" lvl="0" algn="l" rtl="0">
              <a:lnSpc>
                <a:spcPct val="100000"/>
              </a:lnSpc>
              <a:spcBef>
                <a:spcPts val="480"/>
              </a:spcBef>
              <a:spcAft>
                <a:spcPts val="0"/>
              </a:spcAft>
              <a:buClr>
                <a:srgbClr val="606060"/>
              </a:buClr>
              <a:buSzPts val="2400"/>
            </a:pPr>
            <a:r>
              <a:rPr lang="en-US" sz="2400">
                <a:solidFill>
                  <a:srgbClr val="606060"/>
                </a:solidFill>
                <a:latin typeface="Trebuchet MS" panose="020B0603020202020204" pitchFamily="34" charset="0"/>
              </a:rPr>
              <a:t>5) Cooking of raw animal foods-Use a thermometer</a:t>
            </a:r>
            <a:endParaRPr lang="en-US" sz="2400">
              <a:latin typeface="Trebuchet MS" panose="020B0603020202020204" pitchFamily="34" charset="0"/>
            </a:endParaRPr>
          </a:p>
          <a:p>
            <a:pPr marL="57150" lvl="0" algn="l" rtl="0">
              <a:lnSpc>
                <a:spcPct val="100000"/>
              </a:lnSpc>
              <a:spcBef>
                <a:spcPts val="480"/>
              </a:spcBef>
              <a:spcAft>
                <a:spcPts val="0"/>
              </a:spcAft>
              <a:buClr>
                <a:srgbClr val="606060"/>
              </a:buClr>
              <a:buSzPts val="2400"/>
            </a:pPr>
            <a:r>
              <a:rPr lang="en-US" sz="2400">
                <a:solidFill>
                  <a:srgbClr val="606060"/>
                </a:solidFill>
                <a:latin typeface="Trebuchet MS" panose="020B0603020202020204" pitchFamily="34" charset="0"/>
              </a:rPr>
              <a:t>6) Holding temperatures of TCS food-</a:t>
            </a:r>
            <a:r>
              <a:rPr lang="en-US" sz="2400" b="1">
                <a:solidFill>
                  <a:schemeClr val="accent1">
                    <a:lumMod val="75000"/>
                  </a:schemeClr>
                </a:solidFill>
                <a:latin typeface="Trebuchet MS" panose="020B0603020202020204" pitchFamily="34" charset="0"/>
              </a:rPr>
              <a:t>cold food </a:t>
            </a:r>
            <a:r>
              <a:rPr lang="en-US" sz="2400" b="1" u="sng">
                <a:solidFill>
                  <a:schemeClr val="accent1">
                    <a:lumMod val="75000"/>
                  </a:schemeClr>
                </a:solidFill>
                <a:latin typeface="Trebuchet MS" panose="020B0603020202020204" pitchFamily="34" charset="0"/>
              </a:rPr>
              <a:t>&lt;</a:t>
            </a:r>
            <a:r>
              <a:rPr lang="en-US" sz="2400" b="1">
                <a:solidFill>
                  <a:schemeClr val="accent1">
                    <a:lumMod val="75000"/>
                  </a:schemeClr>
                </a:solidFill>
                <a:latin typeface="Trebuchet MS" panose="020B0603020202020204" pitchFamily="34" charset="0"/>
              </a:rPr>
              <a:t> 41*F</a:t>
            </a:r>
            <a:r>
              <a:rPr lang="en-US" sz="2400">
                <a:solidFill>
                  <a:srgbClr val="606060"/>
                </a:solidFill>
                <a:latin typeface="Trebuchet MS" panose="020B0603020202020204" pitchFamily="34" charset="0"/>
              </a:rPr>
              <a:t>, </a:t>
            </a:r>
            <a:r>
              <a:rPr lang="en-US" sz="2400" b="1">
                <a:solidFill>
                  <a:srgbClr val="FF0000"/>
                </a:solidFill>
                <a:latin typeface="Trebuchet MS" panose="020B0603020202020204" pitchFamily="34" charset="0"/>
              </a:rPr>
              <a:t>hot food </a:t>
            </a:r>
            <a:r>
              <a:rPr lang="en-US" sz="2400" b="1" u="sng">
                <a:solidFill>
                  <a:srgbClr val="FF0000"/>
                </a:solidFill>
                <a:latin typeface="Trebuchet MS" panose="020B0603020202020204" pitchFamily="34" charset="0"/>
              </a:rPr>
              <a:t>&gt;</a:t>
            </a:r>
            <a:r>
              <a:rPr lang="en-US" sz="2400" b="1">
                <a:solidFill>
                  <a:srgbClr val="FF0000"/>
                </a:solidFill>
                <a:latin typeface="Trebuchet MS" panose="020B0603020202020204" pitchFamily="34" charset="0"/>
              </a:rPr>
              <a:t>135*F</a:t>
            </a:r>
          </a:p>
          <a:p>
            <a:pPr marL="57150" lvl="0" algn="l" rtl="0">
              <a:lnSpc>
                <a:spcPct val="100000"/>
              </a:lnSpc>
              <a:spcBef>
                <a:spcPts val="480"/>
              </a:spcBef>
              <a:spcAft>
                <a:spcPts val="0"/>
              </a:spcAft>
              <a:buClr>
                <a:srgbClr val="606060"/>
              </a:buClr>
              <a:buSzPts val="2400"/>
            </a:pPr>
            <a:r>
              <a:rPr lang="en-US" sz="2400">
                <a:solidFill>
                  <a:srgbClr val="606060"/>
                </a:solidFill>
                <a:latin typeface="Trebuchet MS" panose="020B0603020202020204" pitchFamily="34" charset="0"/>
              </a:rPr>
              <a:t>7) Clean/sanitized wares and surfaces</a:t>
            </a:r>
          </a:p>
          <a:p>
            <a:endParaRPr lang="en-US" sz="3200">
              <a:solidFill>
                <a:schemeClr val="accent1">
                  <a:lumMod val="50000"/>
                </a:schemeClr>
              </a:solidFill>
            </a:endParaRPr>
          </a:p>
        </p:txBody>
      </p:sp>
      <p:pic>
        <p:nvPicPr>
          <p:cNvPr id="2" name="Picture 1">
            <a:extLst>
              <a:ext uri="{FF2B5EF4-FFF2-40B4-BE49-F238E27FC236}">
                <a16:creationId xmlns:a16="http://schemas.microsoft.com/office/drawing/2014/main" id="{532D2647-D019-E4F9-AECF-E80FE3578F02}"/>
              </a:ext>
            </a:extLst>
          </p:cNvPr>
          <p:cNvPicPr>
            <a:picLocks noChangeAspect="1"/>
          </p:cNvPicPr>
          <p:nvPr/>
        </p:nvPicPr>
        <p:blipFill>
          <a:blip r:embed="rId4"/>
          <a:stretch>
            <a:fillRect/>
          </a:stretch>
        </p:blipFill>
        <p:spPr>
          <a:xfrm>
            <a:off x="7006936" y="1402823"/>
            <a:ext cx="4804064" cy="2920237"/>
          </a:xfrm>
          <a:prstGeom prst="rect">
            <a:avLst/>
          </a:prstGeom>
        </p:spPr>
      </p:pic>
    </p:spTree>
    <p:extLst>
      <p:ext uri="{BB962C8B-B14F-4D97-AF65-F5344CB8AC3E}">
        <p14:creationId xmlns:p14="http://schemas.microsoft.com/office/powerpoint/2010/main" val="315299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200">
                <a:solidFill>
                  <a:schemeClr val="accent1">
                    <a:lumMod val="50000"/>
                  </a:schemeClr>
                </a:solidFill>
                <a:latin typeface="Trebuchet MS" panose="020B0603020202020204" pitchFamily="34" charset="0"/>
              </a:rPr>
              <a:t>Examples of TFE Handwashing</a:t>
            </a:r>
            <a:endParaRPr sz="3200">
              <a:solidFill>
                <a:schemeClr val="accent1">
                  <a:lumMod val="50000"/>
                </a:schemeClr>
              </a:solidFill>
              <a:latin typeface="Trebuchet MS" panose="020B0603020202020204" pitchFamily="34" charset="0"/>
            </a:endParaRPr>
          </a:p>
        </p:txBody>
      </p:sp>
      <p:pic>
        <p:nvPicPr>
          <p:cNvPr id="220" name="Google Shape;220;p19"/>
          <p:cNvPicPr preferRelativeResize="0">
            <a:picLocks noGrp="1"/>
          </p:cNvPicPr>
          <p:nvPr>
            <p:ph type="body" idx="1"/>
          </p:nvPr>
        </p:nvPicPr>
        <p:blipFill rotWithShape="1">
          <a:blip r:embed="rId3">
            <a:alphaModFix/>
          </a:blip>
          <a:srcRect/>
          <a:stretch/>
        </p:blipFill>
        <p:spPr>
          <a:xfrm>
            <a:off x="3030946" y="1801091"/>
            <a:ext cx="2878471" cy="3877896"/>
          </a:xfrm>
          <a:prstGeom prst="rect">
            <a:avLst/>
          </a:prstGeom>
          <a:noFill/>
          <a:ln>
            <a:noFill/>
          </a:ln>
        </p:spPr>
      </p:pic>
      <p:pic>
        <p:nvPicPr>
          <p:cNvPr id="221" name="Google Shape;221;p19"/>
          <p:cNvPicPr preferRelativeResize="0"/>
          <p:nvPr/>
        </p:nvPicPr>
        <p:blipFill rotWithShape="1">
          <a:blip r:embed="rId4">
            <a:alphaModFix/>
          </a:blip>
          <a:srcRect/>
          <a:stretch/>
        </p:blipFill>
        <p:spPr>
          <a:xfrm>
            <a:off x="308598" y="1801091"/>
            <a:ext cx="2722348" cy="3912533"/>
          </a:xfrm>
          <a:prstGeom prst="rect">
            <a:avLst/>
          </a:prstGeom>
          <a:noFill/>
          <a:ln>
            <a:noFill/>
          </a:ln>
        </p:spPr>
      </p:pic>
      <p:pic>
        <p:nvPicPr>
          <p:cNvPr id="222" name="Google Shape;222;p19"/>
          <p:cNvPicPr preferRelativeResize="0"/>
          <p:nvPr/>
        </p:nvPicPr>
        <p:blipFill rotWithShape="1">
          <a:blip r:embed="rId5">
            <a:alphaModFix/>
          </a:blip>
          <a:srcRect/>
          <a:stretch/>
        </p:blipFill>
        <p:spPr>
          <a:xfrm>
            <a:off x="6076822" y="1790011"/>
            <a:ext cx="2878471" cy="3877896"/>
          </a:xfrm>
          <a:prstGeom prst="rect">
            <a:avLst/>
          </a:prstGeom>
          <a:noFill/>
          <a:ln>
            <a:noFill/>
          </a:ln>
        </p:spPr>
      </p:pic>
      <p:pic>
        <p:nvPicPr>
          <p:cNvPr id="3" name="Picture 2">
            <a:extLst>
              <a:ext uri="{FF2B5EF4-FFF2-40B4-BE49-F238E27FC236}">
                <a16:creationId xmlns:a16="http://schemas.microsoft.com/office/drawing/2014/main" id="{4F8ACD44-B9AA-7FC6-2232-E97BCCA273E8}"/>
              </a:ext>
            </a:extLst>
          </p:cNvPr>
          <p:cNvPicPr>
            <a:picLocks noChangeAspect="1"/>
          </p:cNvPicPr>
          <p:nvPr/>
        </p:nvPicPr>
        <p:blipFill>
          <a:blip r:embed="rId6"/>
          <a:stretch>
            <a:fillRect/>
          </a:stretch>
        </p:blipFill>
        <p:spPr>
          <a:xfrm>
            <a:off x="9122698" y="1828275"/>
            <a:ext cx="2905530" cy="385816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4034DC28-D2E0-082E-82E1-79582C6E4F8B}"/>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7" name="Google Shape;238;p21">
            <a:extLst>
              <a:ext uri="{FF2B5EF4-FFF2-40B4-BE49-F238E27FC236}">
                <a16:creationId xmlns:a16="http://schemas.microsoft.com/office/drawing/2014/main" id="{C74241E2-4909-9895-A591-B5C4FB66D754}"/>
              </a:ext>
            </a:extLst>
          </p:cNvPr>
          <p:cNvPicPr preferRelativeResize="0"/>
          <p:nvPr/>
        </p:nvPicPr>
        <p:blipFill rotWithShape="1">
          <a:blip r:embed="rId4">
            <a:alphaModFix/>
          </a:blip>
          <a:srcRect/>
          <a:stretch/>
        </p:blipFill>
        <p:spPr>
          <a:xfrm>
            <a:off x="-55472" y="-15165"/>
            <a:ext cx="4103701" cy="3011090"/>
          </a:xfrm>
          <a:prstGeom prst="rect">
            <a:avLst/>
          </a:prstGeom>
          <a:noFill/>
          <a:ln>
            <a:noFill/>
          </a:ln>
        </p:spPr>
      </p:pic>
      <p:pic>
        <p:nvPicPr>
          <p:cNvPr id="8" name="Google Shape;230;p20">
            <a:extLst>
              <a:ext uri="{FF2B5EF4-FFF2-40B4-BE49-F238E27FC236}">
                <a16:creationId xmlns:a16="http://schemas.microsoft.com/office/drawing/2014/main" id="{B82F6C02-AF43-C0A9-6B20-1CAC253C1088}"/>
              </a:ext>
            </a:extLst>
          </p:cNvPr>
          <p:cNvPicPr preferRelativeResize="0"/>
          <p:nvPr/>
        </p:nvPicPr>
        <p:blipFill rotWithShape="1">
          <a:blip r:embed="rId5">
            <a:alphaModFix/>
          </a:blip>
          <a:srcRect/>
          <a:stretch/>
        </p:blipFill>
        <p:spPr>
          <a:xfrm>
            <a:off x="182079" y="2934815"/>
            <a:ext cx="3168222" cy="2305980"/>
          </a:xfrm>
          <a:prstGeom prst="rect">
            <a:avLst/>
          </a:prstGeom>
          <a:noFill/>
          <a:ln>
            <a:noFill/>
          </a:ln>
        </p:spPr>
      </p:pic>
      <p:pic>
        <p:nvPicPr>
          <p:cNvPr id="9" name="Google Shape;247;p22">
            <a:extLst>
              <a:ext uri="{FF2B5EF4-FFF2-40B4-BE49-F238E27FC236}">
                <a16:creationId xmlns:a16="http://schemas.microsoft.com/office/drawing/2014/main" id="{7BF7A82F-64E6-1670-E0EF-DA183A47BC74}"/>
              </a:ext>
            </a:extLst>
          </p:cNvPr>
          <p:cNvPicPr preferRelativeResize="0"/>
          <p:nvPr/>
        </p:nvPicPr>
        <p:blipFill rotWithShape="1">
          <a:blip r:embed="rId6">
            <a:alphaModFix/>
          </a:blip>
          <a:srcRect/>
          <a:stretch/>
        </p:blipFill>
        <p:spPr>
          <a:xfrm>
            <a:off x="3991233" y="221017"/>
            <a:ext cx="2963276" cy="2652714"/>
          </a:xfrm>
          <a:prstGeom prst="rect">
            <a:avLst/>
          </a:prstGeom>
          <a:noFill/>
          <a:ln>
            <a:noFill/>
          </a:ln>
        </p:spPr>
      </p:pic>
      <p:pic>
        <p:nvPicPr>
          <p:cNvPr id="11" name="Google Shape;257;p23" descr="Quat Strips 2.jpg">
            <a:extLst>
              <a:ext uri="{FF2B5EF4-FFF2-40B4-BE49-F238E27FC236}">
                <a16:creationId xmlns:a16="http://schemas.microsoft.com/office/drawing/2014/main" id="{2262B987-70DA-5A4B-1729-CEFDFF50C74A}"/>
              </a:ext>
            </a:extLst>
          </p:cNvPr>
          <p:cNvPicPr preferRelativeResize="0"/>
          <p:nvPr/>
        </p:nvPicPr>
        <p:blipFill rotWithShape="1">
          <a:blip r:embed="rId7">
            <a:alphaModFix/>
          </a:blip>
          <a:srcRect/>
          <a:stretch/>
        </p:blipFill>
        <p:spPr>
          <a:xfrm>
            <a:off x="1883510" y="5271037"/>
            <a:ext cx="1392080" cy="1349733"/>
          </a:xfrm>
          <a:prstGeom prst="rect">
            <a:avLst/>
          </a:prstGeom>
          <a:noFill/>
          <a:ln w="38100" cap="flat" cmpd="sng">
            <a:solidFill>
              <a:srgbClr val="BBE0E3"/>
            </a:solidFill>
            <a:prstDash val="solid"/>
            <a:round/>
            <a:headEnd type="none" w="sm" len="sm"/>
            <a:tailEnd type="none" w="sm" len="sm"/>
          </a:ln>
        </p:spPr>
      </p:pic>
      <p:pic>
        <p:nvPicPr>
          <p:cNvPr id="12" name="Google Shape;256;p23" descr="chlorine test strips.jpg">
            <a:extLst>
              <a:ext uri="{FF2B5EF4-FFF2-40B4-BE49-F238E27FC236}">
                <a16:creationId xmlns:a16="http://schemas.microsoft.com/office/drawing/2014/main" id="{AB4CDCAA-400F-17BC-FA1E-68217F4EBD40}"/>
              </a:ext>
            </a:extLst>
          </p:cNvPr>
          <p:cNvPicPr preferRelativeResize="0"/>
          <p:nvPr/>
        </p:nvPicPr>
        <p:blipFill rotWithShape="1">
          <a:blip r:embed="rId8">
            <a:alphaModFix/>
          </a:blip>
          <a:srcRect/>
          <a:stretch/>
        </p:blipFill>
        <p:spPr>
          <a:xfrm rot="16200000">
            <a:off x="351608" y="5075147"/>
            <a:ext cx="1237975" cy="1629756"/>
          </a:xfrm>
          <a:prstGeom prst="rect">
            <a:avLst/>
          </a:prstGeom>
          <a:noFill/>
          <a:ln w="38100" cap="flat" cmpd="sng">
            <a:solidFill>
              <a:srgbClr val="BBE0E3"/>
            </a:solidFill>
            <a:prstDash val="solid"/>
            <a:round/>
            <a:headEnd type="none" w="sm" len="sm"/>
            <a:tailEnd type="none" w="sm" len="sm"/>
          </a:ln>
        </p:spPr>
      </p:pic>
      <p:pic>
        <p:nvPicPr>
          <p:cNvPr id="15" name="Google Shape;266;p24" descr="potable water hose">
            <a:extLst>
              <a:ext uri="{FF2B5EF4-FFF2-40B4-BE49-F238E27FC236}">
                <a16:creationId xmlns:a16="http://schemas.microsoft.com/office/drawing/2014/main" id="{6C82CF34-3AE4-B2EC-2ADE-ADF0FE7822F6}"/>
              </a:ext>
            </a:extLst>
          </p:cNvPr>
          <p:cNvPicPr preferRelativeResize="0"/>
          <p:nvPr/>
        </p:nvPicPr>
        <p:blipFill rotWithShape="1">
          <a:blip r:embed="rId9">
            <a:alphaModFix/>
          </a:blip>
          <a:srcRect/>
          <a:stretch/>
        </p:blipFill>
        <p:spPr>
          <a:xfrm>
            <a:off x="6756593" y="6311"/>
            <a:ext cx="1532870" cy="1471557"/>
          </a:xfrm>
          <a:prstGeom prst="rect">
            <a:avLst/>
          </a:prstGeom>
          <a:noFill/>
          <a:ln>
            <a:noFill/>
          </a:ln>
        </p:spPr>
      </p:pic>
      <p:pic>
        <p:nvPicPr>
          <p:cNvPr id="4" name="Picture 3">
            <a:extLst>
              <a:ext uri="{FF2B5EF4-FFF2-40B4-BE49-F238E27FC236}">
                <a16:creationId xmlns:a16="http://schemas.microsoft.com/office/drawing/2014/main" id="{31FD83C7-A7D7-AB37-95F5-191A010082C9}"/>
              </a:ext>
            </a:extLst>
          </p:cNvPr>
          <p:cNvPicPr>
            <a:picLocks noChangeAspect="1"/>
          </p:cNvPicPr>
          <p:nvPr/>
        </p:nvPicPr>
        <p:blipFill>
          <a:blip r:embed="rId10"/>
          <a:stretch>
            <a:fillRect/>
          </a:stretch>
        </p:blipFill>
        <p:spPr>
          <a:xfrm>
            <a:off x="8963364" y="4522307"/>
            <a:ext cx="3092931" cy="2181836"/>
          </a:xfrm>
          <a:prstGeom prst="rect">
            <a:avLst/>
          </a:prstGeom>
        </p:spPr>
      </p:pic>
      <p:pic>
        <p:nvPicPr>
          <p:cNvPr id="5" name="Picture 4">
            <a:extLst>
              <a:ext uri="{FF2B5EF4-FFF2-40B4-BE49-F238E27FC236}">
                <a16:creationId xmlns:a16="http://schemas.microsoft.com/office/drawing/2014/main" id="{0F9D788D-67B1-73EA-135D-04FB27905744}"/>
              </a:ext>
            </a:extLst>
          </p:cNvPr>
          <p:cNvPicPr>
            <a:picLocks noChangeAspect="1"/>
          </p:cNvPicPr>
          <p:nvPr/>
        </p:nvPicPr>
        <p:blipFill>
          <a:blip r:embed="rId11"/>
          <a:stretch>
            <a:fillRect/>
          </a:stretch>
        </p:blipFill>
        <p:spPr>
          <a:xfrm>
            <a:off x="8143773" y="61558"/>
            <a:ext cx="3925849" cy="3302432"/>
          </a:xfrm>
          <a:prstGeom prst="rect">
            <a:avLst/>
          </a:prstGeom>
        </p:spPr>
      </p:pic>
      <p:pic>
        <p:nvPicPr>
          <p:cNvPr id="18" name="Picture 17">
            <a:extLst>
              <a:ext uri="{FF2B5EF4-FFF2-40B4-BE49-F238E27FC236}">
                <a16:creationId xmlns:a16="http://schemas.microsoft.com/office/drawing/2014/main" id="{ABDE09BF-71D2-4694-DA1D-543BDB0F9AE4}"/>
              </a:ext>
            </a:extLst>
          </p:cNvPr>
          <p:cNvPicPr>
            <a:picLocks noChangeAspect="1"/>
          </p:cNvPicPr>
          <p:nvPr/>
        </p:nvPicPr>
        <p:blipFill>
          <a:blip r:embed="rId12"/>
          <a:stretch>
            <a:fillRect/>
          </a:stretch>
        </p:blipFill>
        <p:spPr>
          <a:xfrm>
            <a:off x="9174229" y="3057471"/>
            <a:ext cx="2749909" cy="1500603"/>
          </a:xfrm>
          <a:prstGeom prst="rect">
            <a:avLst/>
          </a:prstGeom>
        </p:spPr>
      </p:pic>
      <p:pic>
        <p:nvPicPr>
          <p:cNvPr id="2" name="Picture 1">
            <a:extLst>
              <a:ext uri="{FF2B5EF4-FFF2-40B4-BE49-F238E27FC236}">
                <a16:creationId xmlns:a16="http://schemas.microsoft.com/office/drawing/2014/main" id="{C0F431AA-3F70-FBEC-BF99-DFD048F5FE3F}"/>
              </a:ext>
            </a:extLst>
          </p:cNvPr>
          <p:cNvPicPr>
            <a:picLocks noChangeAspect="1"/>
          </p:cNvPicPr>
          <p:nvPr/>
        </p:nvPicPr>
        <p:blipFill>
          <a:blip r:embed="rId13"/>
          <a:stretch>
            <a:fillRect/>
          </a:stretch>
        </p:blipFill>
        <p:spPr>
          <a:xfrm>
            <a:off x="3429302" y="3050195"/>
            <a:ext cx="5478590" cy="3570575"/>
          </a:xfrm>
          <a:prstGeom prst="rect">
            <a:avLst/>
          </a:prstGeom>
        </p:spPr>
      </p:pic>
      <p:pic>
        <p:nvPicPr>
          <p:cNvPr id="10" name="Picture 9">
            <a:extLst>
              <a:ext uri="{FF2B5EF4-FFF2-40B4-BE49-F238E27FC236}">
                <a16:creationId xmlns:a16="http://schemas.microsoft.com/office/drawing/2014/main" id="{D161D782-11E0-69A7-41C6-20DF9BA94A16}"/>
              </a:ext>
            </a:extLst>
          </p:cNvPr>
          <p:cNvPicPr>
            <a:picLocks noChangeAspect="1"/>
          </p:cNvPicPr>
          <p:nvPr/>
        </p:nvPicPr>
        <p:blipFill>
          <a:blip r:embed="rId14"/>
          <a:stretch>
            <a:fillRect/>
          </a:stretch>
        </p:blipFill>
        <p:spPr>
          <a:xfrm>
            <a:off x="6727905" y="1456444"/>
            <a:ext cx="1444556" cy="1471557"/>
          </a:xfrm>
          <a:prstGeom prst="rect">
            <a:avLst/>
          </a:prstGeom>
        </p:spPr>
      </p:pic>
    </p:spTree>
    <p:extLst>
      <p:ext uri="{BB962C8B-B14F-4D97-AF65-F5344CB8AC3E}">
        <p14:creationId xmlns:p14="http://schemas.microsoft.com/office/powerpoint/2010/main" val="3308544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4034DC28-D2E0-082E-82E1-79582C6E4F8B}"/>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4" name="TextBox 3">
            <a:extLst>
              <a:ext uri="{FF2B5EF4-FFF2-40B4-BE49-F238E27FC236}">
                <a16:creationId xmlns:a16="http://schemas.microsoft.com/office/drawing/2014/main" id="{99A1A10F-72E0-9AB6-3516-E7ED183499CF}"/>
              </a:ext>
            </a:extLst>
          </p:cNvPr>
          <p:cNvSpPr txBox="1"/>
          <p:nvPr/>
        </p:nvSpPr>
        <p:spPr>
          <a:xfrm>
            <a:off x="336645" y="327546"/>
            <a:ext cx="11518710" cy="4739759"/>
          </a:xfrm>
          <a:prstGeom prst="rect">
            <a:avLst/>
          </a:prstGeom>
          <a:noFill/>
        </p:spPr>
        <p:txBody>
          <a:bodyPr wrap="square" lIns="91440" tIns="45720" rIns="91440" bIns="45720" rtlCol="0" anchor="t">
            <a:spAutoFit/>
          </a:bodyPr>
          <a:lstStyle/>
          <a:p>
            <a:pPr marL="0" marR="0">
              <a:spcBef>
                <a:spcPts val="0"/>
              </a:spcBef>
              <a:spcAft>
                <a:spcPts val="0"/>
              </a:spcAft>
            </a:pPr>
            <a:r>
              <a:rPr lang="en-US" sz="3200">
                <a:solidFill>
                  <a:srgbClr val="002060"/>
                </a:solidFill>
                <a:effectLst/>
                <a:latin typeface="Trebuchet MS"/>
              </a:rPr>
              <a:t>Acronyms Used Throughout the Presentation:</a:t>
            </a:r>
          </a:p>
          <a:p>
            <a:pPr marL="0" marR="0">
              <a:spcBef>
                <a:spcPts val="0"/>
              </a:spcBef>
              <a:spcAft>
                <a:spcPts val="0"/>
              </a:spcAft>
            </a:pPr>
            <a:endParaRPr lang="en-US" sz="1800">
              <a:effectLst/>
              <a:latin typeface="Trebuchet MS" panose="020B0603020202020204" pitchFamily="34" charset="0"/>
            </a:endParaRPr>
          </a:p>
          <a:p>
            <a:r>
              <a:rPr lang="en-US" sz="2800">
                <a:solidFill>
                  <a:srgbClr val="002060"/>
                </a:solidFill>
                <a:effectLst/>
                <a:latin typeface="Trebuchet MS"/>
              </a:rPr>
              <a:t>CFPM</a:t>
            </a:r>
            <a:r>
              <a:rPr lang="en-US" sz="2800">
                <a:effectLst/>
                <a:latin typeface="Trebuchet MS"/>
              </a:rPr>
              <a:t> = Certified Food Protection Manager</a:t>
            </a:r>
            <a:r>
              <a:rPr lang="en-US" sz="2800">
                <a:latin typeface="Trebuchet MS"/>
              </a:rPr>
              <a:t> </a:t>
            </a:r>
          </a:p>
          <a:p>
            <a:r>
              <a:rPr lang="en-US" sz="2800">
                <a:solidFill>
                  <a:srgbClr val="002060"/>
                </a:solidFill>
                <a:latin typeface="Trebuchet MS"/>
              </a:rPr>
              <a:t>FDA</a:t>
            </a:r>
            <a:r>
              <a:rPr lang="en-US" sz="2800">
                <a:latin typeface="Trebuchet MS"/>
              </a:rPr>
              <a:t> = Food and Drug Administration</a:t>
            </a:r>
          </a:p>
          <a:p>
            <a:pPr marL="0" marR="0">
              <a:spcBef>
                <a:spcPts val="0"/>
              </a:spcBef>
              <a:spcAft>
                <a:spcPts val="0"/>
              </a:spcAft>
            </a:pPr>
            <a:r>
              <a:rPr lang="en-US" sz="2800">
                <a:solidFill>
                  <a:srgbClr val="002060"/>
                </a:solidFill>
                <a:effectLst/>
                <a:latin typeface="Trebuchet MS"/>
              </a:rPr>
              <a:t>LHD</a:t>
            </a:r>
            <a:r>
              <a:rPr lang="en-US" sz="2800">
                <a:effectLst/>
                <a:latin typeface="Trebuchet MS"/>
              </a:rPr>
              <a:t> = Local Health District (35 total in Virginia)</a:t>
            </a:r>
          </a:p>
          <a:p>
            <a:pPr marL="0" marR="0">
              <a:spcBef>
                <a:spcPts val="0"/>
              </a:spcBef>
              <a:spcAft>
                <a:spcPts val="0"/>
              </a:spcAft>
            </a:pPr>
            <a:r>
              <a:rPr lang="en-US" sz="2800">
                <a:solidFill>
                  <a:srgbClr val="002060"/>
                </a:solidFill>
                <a:latin typeface="Trebuchet MS"/>
              </a:rPr>
              <a:t>MOU</a:t>
            </a:r>
            <a:r>
              <a:rPr lang="en-US" sz="2800">
                <a:latin typeface="Trebuchet MS"/>
              </a:rPr>
              <a:t> = Memorandum of Understanding</a:t>
            </a:r>
          </a:p>
          <a:p>
            <a:pPr marL="0" marR="0">
              <a:spcBef>
                <a:spcPts val="0"/>
              </a:spcBef>
              <a:spcAft>
                <a:spcPts val="0"/>
              </a:spcAft>
            </a:pPr>
            <a:r>
              <a:rPr lang="en-US" sz="2800">
                <a:solidFill>
                  <a:srgbClr val="002060"/>
                </a:solidFill>
                <a:latin typeface="Trebuchet MS"/>
              </a:rPr>
              <a:t>PIC</a:t>
            </a:r>
            <a:r>
              <a:rPr lang="en-US" sz="2800">
                <a:latin typeface="Trebuchet MS"/>
              </a:rPr>
              <a:t> = Person-in-Charge </a:t>
            </a:r>
          </a:p>
          <a:p>
            <a:pPr marL="0" marR="0">
              <a:spcBef>
                <a:spcPts val="0"/>
              </a:spcBef>
              <a:spcAft>
                <a:spcPts val="0"/>
              </a:spcAft>
            </a:pPr>
            <a:r>
              <a:rPr lang="en-US" sz="2800">
                <a:solidFill>
                  <a:srgbClr val="002060"/>
                </a:solidFill>
                <a:latin typeface="Trebuchet MS"/>
              </a:rPr>
              <a:t>TCS Food =</a:t>
            </a:r>
            <a:r>
              <a:rPr lang="en-US" sz="2800">
                <a:latin typeface="Trebuchet MS"/>
              </a:rPr>
              <a:t> Time-Temperature Control for Safety Food</a:t>
            </a:r>
          </a:p>
          <a:p>
            <a:pPr marL="0" marR="0">
              <a:spcBef>
                <a:spcPts val="0"/>
              </a:spcBef>
              <a:spcAft>
                <a:spcPts val="0"/>
              </a:spcAft>
            </a:pPr>
            <a:r>
              <a:rPr lang="en-US" sz="2800">
                <a:solidFill>
                  <a:srgbClr val="002060"/>
                </a:solidFill>
                <a:effectLst/>
                <a:latin typeface="Trebuchet MS"/>
              </a:rPr>
              <a:t>TFE</a:t>
            </a:r>
            <a:r>
              <a:rPr lang="en-US" sz="2800">
                <a:effectLst/>
                <a:latin typeface="Trebuchet MS"/>
              </a:rPr>
              <a:t> </a:t>
            </a:r>
            <a:r>
              <a:rPr lang="en-US" sz="2800">
                <a:latin typeface="Trebuchet MS"/>
              </a:rPr>
              <a:t>=</a:t>
            </a:r>
            <a:r>
              <a:rPr lang="en-US" sz="2800">
                <a:effectLst/>
                <a:latin typeface="Trebuchet MS"/>
              </a:rPr>
              <a:t> Temporary Food Establishment </a:t>
            </a:r>
          </a:p>
          <a:p>
            <a:pPr marL="0" marR="0">
              <a:spcBef>
                <a:spcPts val="0"/>
              </a:spcBef>
              <a:spcAft>
                <a:spcPts val="0"/>
              </a:spcAft>
            </a:pPr>
            <a:r>
              <a:rPr lang="en-US" sz="2800">
                <a:solidFill>
                  <a:srgbClr val="002060"/>
                </a:solidFill>
                <a:effectLst/>
                <a:latin typeface="Trebuchet MS"/>
              </a:rPr>
              <a:t>V</a:t>
            </a:r>
            <a:r>
              <a:rPr lang="en-US" sz="2800">
                <a:solidFill>
                  <a:srgbClr val="002060"/>
                </a:solidFill>
                <a:latin typeface="Trebuchet MS"/>
              </a:rPr>
              <a:t>DACS</a:t>
            </a:r>
            <a:r>
              <a:rPr lang="en-US" sz="2800">
                <a:latin typeface="Trebuchet MS"/>
              </a:rPr>
              <a:t> = Virginia Department of Agriculture and Consumer Services</a:t>
            </a:r>
          </a:p>
          <a:p>
            <a:r>
              <a:rPr lang="en-US" sz="2800">
                <a:solidFill>
                  <a:srgbClr val="002060"/>
                </a:solidFill>
                <a:effectLst/>
                <a:latin typeface="Trebuchet MS"/>
              </a:rPr>
              <a:t>VDH</a:t>
            </a:r>
            <a:r>
              <a:rPr lang="en-US" sz="2800">
                <a:effectLst/>
                <a:latin typeface="Trebuchet MS"/>
              </a:rPr>
              <a:t> = Virginia Department of Health</a:t>
            </a:r>
            <a:r>
              <a:rPr lang="en-US" sz="2800">
                <a:latin typeface="Trebuchet MS"/>
              </a:rPr>
              <a:t> </a:t>
            </a:r>
            <a:endParaRPr lang="en-US" sz="2800">
              <a:effectLst/>
              <a:latin typeface="Trebuchet MS" panose="020B0603020202020204" pitchFamily="34" charset="0"/>
            </a:endParaRPr>
          </a:p>
        </p:txBody>
      </p:sp>
    </p:spTree>
    <p:extLst>
      <p:ext uri="{BB962C8B-B14F-4D97-AF65-F5344CB8AC3E}">
        <p14:creationId xmlns:p14="http://schemas.microsoft.com/office/powerpoint/2010/main" val="1677384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25" descr="Waste Water to Stormdrain"/>
          <p:cNvPicPr preferRelativeResize="0"/>
          <p:nvPr/>
        </p:nvPicPr>
        <p:blipFill rotWithShape="1">
          <a:blip r:embed="rId3">
            <a:alphaModFix/>
          </a:blip>
          <a:srcRect/>
          <a:stretch/>
        </p:blipFill>
        <p:spPr>
          <a:xfrm>
            <a:off x="6324600" y="4073236"/>
            <a:ext cx="3810000" cy="2316094"/>
          </a:xfrm>
          <a:prstGeom prst="rect">
            <a:avLst/>
          </a:prstGeom>
          <a:noFill/>
          <a:ln w="38100" cap="flat" cmpd="sng">
            <a:solidFill>
              <a:schemeClr val="accent2"/>
            </a:solidFill>
            <a:prstDash val="solid"/>
            <a:round/>
            <a:headEnd type="none" w="sm" len="sm"/>
            <a:tailEnd type="none" w="sm" len="sm"/>
          </a:ln>
        </p:spPr>
      </p:pic>
      <p:pic>
        <p:nvPicPr>
          <p:cNvPr id="273" name="Google Shape;273;p25" descr="slide 103 "/>
          <p:cNvPicPr preferRelativeResize="0"/>
          <p:nvPr/>
        </p:nvPicPr>
        <p:blipFill rotWithShape="1">
          <a:blip r:embed="rId4">
            <a:alphaModFix/>
          </a:blip>
          <a:srcRect/>
          <a:stretch/>
        </p:blipFill>
        <p:spPr>
          <a:xfrm>
            <a:off x="1413377" y="4179530"/>
            <a:ext cx="3678098" cy="2209800"/>
          </a:xfrm>
          <a:prstGeom prst="rect">
            <a:avLst/>
          </a:prstGeom>
          <a:noFill/>
          <a:ln w="57150" cap="flat" cmpd="sng">
            <a:solidFill>
              <a:schemeClr val="accent2"/>
            </a:solidFill>
            <a:prstDash val="solid"/>
            <a:miter lim="800000"/>
            <a:headEnd type="none" w="sm" len="sm"/>
            <a:tailEnd type="none" w="sm" len="sm"/>
          </a:ln>
        </p:spPr>
      </p:pic>
      <p:sp>
        <p:nvSpPr>
          <p:cNvPr id="274" name="Google Shape;274;p25"/>
          <p:cNvSpPr/>
          <p:nvPr/>
        </p:nvSpPr>
        <p:spPr>
          <a:xfrm>
            <a:off x="1936138" y="3902376"/>
            <a:ext cx="2590800" cy="2667000"/>
          </a:xfrm>
          <a:prstGeom prst="noSmoking">
            <a:avLst>
              <a:gd name="adj" fmla="val 3671"/>
            </a:avLst>
          </a:prstGeom>
          <a:solidFill>
            <a:srgbClr val="FF000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rgbClr val="FFFFFF"/>
              </a:solidFill>
              <a:latin typeface="Quattrocento Sans"/>
              <a:ea typeface="Quattrocento Sans"/>
              <a:cs typeface="Quattrocento Sans"/>
              <a:sym typeface="Quattrocento Sans"/>
            </a:endParaRPr>
          </a:p>
        </p:txBody>
      </p:sp>
      <p:sp>
        <p:nvSpPr>
          <p:cNvPr id="275" name="Google Shape;275;p25"/>
          <p:cNvSpPr/>
          <p:nvPr/>
        </p:nvSpPr>
        <p:spPr>
          <a:xfrm>
            <a:off x="7048500" y="3883383"/>
            <a:ext cx="2590800" cy="2667000"/>
          </a:xfrm>
          <a:prstGeom prst="noSmoking">
            <a:avLst>
              <a:gd name="adj" fmla="val 3671"/>
            </a:avLst>
          </a:prstGeom>
          <a:solidFill>
            <a:srgbClr val="FF0000"/>
          </a:soli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rgbClr val="FFFFFF"/>
              </a:solidFill>
              <a:latin typeface="Quattrocento Sans"/>
              <a:ea typeface="Quattrocento Sans"/>
              <a:cs typeface="Quattrocento Sans"/>
              <a:sym typeface="Quattrocento Sans"/>
            </a:endParaRPr>
          </a:p>
        </p:txBody>
      </p:sp>
      <p:pic>
        <p:nvPicPr>
          <p:cNvPr id="276" name="Google Shape;276;p25"/>
          <p:cNvPicPr preferRelativeResize="0"/>
          <p:nvPr/>
        </p:nvPicPr>
        <p:blipFill rotWithShape="1">
          <a:blip r:embed="rId5">
            <a:alphaModFix/>
          </a:blip>
          <a:srcRect/>
          <a:stretch/>
        </p:blipFill>
        <p:spPr>
          <a:xfrm>
            <a:off x="6324600" y="1263284"/>
            <a:ext cx="3810000" cy="2538723"/>
          </a:xfrm>
          <a:prstGeom prst="rect">
            <a:avLst/>
          </a:prstGeom>
          <a:noFill/>
          <a:ln>
            <a:noFill/>
          </a:ln>
        </p:spPr>
      </p:pic>
      <p:pic>
        <p:nvPicPr>
          <p:cNvPr id="277" name="Google Shape;277;p25"/>
          <p:cNvPicPr preferRelativeResize="0"/>
          <p:nvPr/>
        </p:nvPicPr>
        <p:blipFill rotWithShape="1">
          <a:blip r:embed="rId6">
            <a:alphaModFix/>
          </a:blip>
          <a:srcRect/>
          <a:stretch/>
        </p:blipFill>
        <p:spPr>
          <a:xfrm>
            <a:off x="1365703" y="1263284"/>
            <a:ext cx="3810000" cy="2667000"/>
          </a:xfrm>
          <a:prstGeom prst="rect">
            <a:avLst/>
          </a:prstGeom>
          <a:noFill/>
          <a:ln>
            <a:noFill/>
          </a:ln>
        </p:spPr>
      </p:pic>
      <p:sp>
        <p:nvSpPr>
          <p:cNvPr id="278" name="Google Shape;278;p2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4000">
                <a:solidFill>
                  <a:schemeClr val="accent1">
                    <a:lumMod val="50000"/>
                  </a:schemeClr>
                </a:solidFill>
                <a:latin typeface="Trebuchet MS" panose="020B0603020202020204" pitchFamily="34" charset="0"/>
              </a:rPr>
              <a:t>Wastewater Disposal</a:t>
            </a:r>
            <a:endParaRPr sz="4000">
              <a:solidFill>
                <a:schemeClr val="accent1">
                  <a:lumMod val="50000"/>
                </a:schemeClr>
              </a:solidFill>
              <a:latin typeface="Trebuchet MS" panose="020B0603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4034DC28-D2E0-082E-82E1-79582C6E4F8B}"/>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4" name="TextBox 3">
            <a:extLst>
              <a:ext uri="{FF2B5EF4-FFF2-40B4-BE49-F238E27FC236}">
                <a16:creationId xmlns:a16="http://schemas.microsoft.com/office/drawing/2014/main" id="{99A1A10F-72E0-9AB6-3516-E7ED183499CF}"/>
              </a:ext>
            </a:extLst>
          </p:cNvPr>
          <p:cNvSpPr txBox="1"/>
          <p:nvPr/>
        </p:nvSpPr>
        <p:spPr>
          <a:xfrm>
            <a:off x="336645" y="327546"/>
            <a:ext cx="11518710" cy="1477328"/>
          </a:xfrm>
          <a:prstGeom prst="rect">
            <a:avLst/>
          </a:prstGeom>
          <a:noFill/>
        </p:spPr>
        <p:txBody>
          <a:bodyPr wrap="square" rtlCol="0">
            <a:spAutoFit/>
          </a:bodyPr>
          <a:lstStyle/>
          <a:p>
            <a:endParaRPr lang="en-US"/>
          </a:p>
          <a:p>
            <a:pPr marL="0" marR="0">
              <a:spcBef>
                <a:spcPts val="0"/>
              </a:spcBef>
              <a:spcAft>
                <a:spcPts val="0"/>
              </a:spcAft>
            </a:pPr>
            <a:endParaRPr lang="en-US" sz="1800">
              <a:effectLst/>
              <a:latin typeface="Calibri" panose="020F0502020204030204" pitchFamily="34" charset="0"/>
            </a:endParaRPr>
          </a:p>
          <a:p>
            <a:pPr marL="0" marR="0">
              <a:spcBef>
                <a:spcPts val="0"/>
              </a:spcBef>
              <a:spcAft>
                <a:spcPts val="0"/>
              </a:spcAft>
            </a:pPr>
            <a:endParaRPr lang="en-US" sz="1800">
              <a:effectLst/>
              <a:latin typeface="Calibri" panose="020F0502020204030204" pitchFamily="34" charset="0"/>
            </a:endParaRPr>
          </a:p>
          <a:p>
            <a:endParaRPr lang="en-US"/>
          </a:p>
          <a:p>
            <a:endParaRPr lang="en-US"/>
          </a:p>
        </p:txBody>
      </p:sp>
      <p:sp>
        <p:nvSpPr>
          <p:cNvPr id="2" name="TextBox 1">
            <a:extLst>
              <a:ext uri="{FF2B5EF4-FFF2-40B4-BE49-F238E27FC236}">
                <a16:creationId xmlns:a16="http://schemas.microsoft.com/office/drawing/2014/main" id="{6C5BE541-6425-D9F0-A2F3-78B0820657BD}"/>
              </a:ext>
            </a:extLst>
          </p:cNvPr>
          <p:cNvSpPr txBox="1"/>
          <p:nvPr/>
        </p:nvSpPr>
        <p:spPr>
          <a:xfrm>
            <a:off x="823443" y="327546"/>
            <a:ext cx="10427057" cy="5509200"/>
          </a:xfrm>
          <a:prstGeom prst="rect">
            <a:avLst/>
          </a:prstGeom>
          <a:noFill/>
        </p:spPr>
        <p:txBody>
          <a:bodyPr wrap="square" lIns="91440" tIns="45720" rIns="91440" bIns="45720" rtlCol="0" anchor="t">
            <a:spAutoFit/>
          </a:bodyPr>
          <a:lstStyle/>
          <a:p>
            <a:r>
              <a:rPr lang="en-US" sz="2800" dirty="0">
                <a:solidFill>
                  <a:srgbClr val="002060"/>
                </a:solidFill>
                <a:latin typeface="Trebuchet MS"/>
              </a:rPr>
              <a:t>TFE Permitting Process Scenario #1</a:t>
            </a:r>
          </a:p>
          <a:p>
            <a:endParaRPr lang="en-US" dirty="0">
              <a:latin typeface="Trebuchet MS"/>
            </a:endParaRPr>
          </a:p>
          <a:p>
            <a:r>
              <a:rPr lang="en-US" dirty="0">
                <a:latin typeface="Trebuchet MS"/>
              </a:rPr>
              <a:t>Whitney wants to sell tacos at his local farmers market. What does he need to do? </a:t>
            </a:r>
            <a:endParaRPr lang="en-US" dirty="0">
              <a:latin typeface="Trebuchet MS" panose="020B0603020202020204" pitchFamily="34" charset="0"/>
            </a:endParaRPr>
          </a:p>
          <a:p>
            <a:endParaRPr lang="en-US" dirty="0">
              <a:latin typeface="Trebuchet MS" panose="020B0603020202020204" pitchFamily="34" charset="0"/>
            </a:endParaRPr>
          </a:p>
          <a:p>
            <a:pPr marL="285750" indent="-285750">
              <a:buFont typeface="Wingdings" panose="05000000000000000000" pitchFamily="2" charset="2"/>
              <a:buChar char="Ø"/>
            </a:pPr>
            <a:r>
              <a:rPr lang="en-US" dirty="0">
                <a:latin typeface="Trebuchet MS"/>
              </a:rPr>
              <a:t>Contact the LHD—they will provide him with the TFE application and walk Whitney through the process</a:t>
            </a:r>
          </a:p>
          <a:p>
            <a:pPr marL="285750" indent="-285750">
              <a:buFont typeface="Wingdings" panose="05000000000000000000" pitchFamily="2" charset="2"/>
              <a:buChar char="Ø"/>
            </a:pPr>
            <a:r>
              <a:rPr lang="en-US" dirty="0">
                <a:latin typeface="Trebuchet MS"/>
              </a:rPr>
              <a:t>Complete the TFE application and pay $40 state fee (local fees may apply) </a:t>
            </a:r>
            <a:r>
              <a:rPr lang="en-US" b="1" dirty="0">
                <a:latin typeface="Trebuchet MS"/>
              </a:rPr>
              <a:t>at least 10 days </a:t>
            </a:r>
            <a:r>
              <a:rPr lang="en-US" dirty="0">
                <a:latin typeface="Trebuchet MS"/>
              </a:rPr>
              <a:t>prior to participating in a farmers market</a:t>
            </a:r>
          </a:p>
          <a:p>
            <a:pPr marL="285750" indent="-285750">
              <a:buFont typeface="Wingdings" panose="05000000000000000000" pitchFamily="2" charset="2"/>
              <a:buChar char="Ø"/>
            </a:pPr>
            <a:r>
              <a:rPr lang="en-US" dirty="0">
                <a:latin typeface="Trebuchet MS"/>
              </a:rPr>
              <a:t>Keep the receipt of the $40 state fee payment</a:t>
            </a:r>
          </a:p>
          <a:p>
            <a:endParaRPr lang="en-US" dirty="0">
              <a:latin typeface="Trebuchet MS" panose="020B0603020202020204" pitchFamily="34" charset="0"/>
            </a:endParaRPr>
          </a:p>
          <a:p>
            <a:r>
              <a:rPr lang="en-US" dirty="0">
                <a:latin typeface="Trebuchet MS"/>
              </a:rPr>
              <a:t>Here are some tips for Whitney when filling out his application:</a:t>
            </a:r>
          </a:p>
          <a:p>
            <a:pPr marL="285750" indent="-285750">
              <a:buFont typeface="Arial" panose="020B0604020202020204" pitchFamily="34" charset="0"/>
              <a:buChar char="•"/>
            </a:pPr>
            <a:r>
              <a:rPr lang="en-US" dirty="0">
                <a:latin typeface="Trebuchet MS"/>
              </a:rPr>
              <a:t>Know the name and location of the farmers market</a:t>
            </a:r>
          </a:p>
          <a:p>
            <a:pPr marL="285750" indent="-285750">
              <a:buFont typeface="Arial" panose="020B0604020202020204" pitchFamily="34" charset="0"/>
              <a:buChar char="•"/>
            </a:pPr>
            <a:r>
              <a:rPr lang="en-US" dirty="0">
                <a:latin typeface="Trebuchet MS"/>
              </a:rPr>
              <a:t>Know who the Market Coordinator is and have their contact information (</a:t>
            </a:r>
            <a:r>
              <a:rPr lang="en-US" dirty="0">
                <a:solidFill>
                  <a:srgbClr val="FF0000"/>
                </a:solidFill>
                <a:latin typeface="Trebuchet MS"/>
              </a:rPr>
              <a:t>i.e., name, phone number, email</a:t>
            </a:r>
            <a:r>
              <a:rPr lang="en-US" dirty="0">
                <a:latin typeface="Trebuchet MS"/>
              </a:rPr>
              <a:t>) </a:t>
            </a:r>
          </a:p>
          <a:p>
            <a:pPr marL="285750" indent="-285750">
              <a:buFont typeface="Arial" panose="020B0604020202020204" pitchFamily="34" charset="0"/>
              <a:buChar char="•"/>
            </a:pPr>
            <a:r>
              <a:rPr lang="en-US" dirty="0">
                <a:latin typeface="Trebuchet MS"/>
              </a:rPr>
              <a:t>Know the dates</a:t>
            </a:r>
            <a:r>
              <a:rPr lang="en-US" sz="1800" dirty="0">
                <a:effectLst/>
                <a:latin typeface="Trebuchet MS"/>
              </a:rPr>
              <a:t> of </a:t>
            </a:r>
            <a:r>
              <a:rPr lang="en-US" dirty="0">
                <a:latin typeface="Trebuchet MS"/>
              </a:rPr>
              <a:t>the farmers</a:t>
            </a:r>
            <a:r>
              <a:rPr lang="en-US" sz="1800" dirty="0">
                <a:effectLst/>
                <a:latin typeface="Trebuchet MS"/>
              </a:rPr>
              <a:t> </a:t>
            </a:r>
            <a:r>
              <a:rPr lang="en-US" dirty="0">
                <a:latin typeface="Trebuchet MS"/>
              </a:rPr>
              <a:t>m</a:t>
            </a:r>
            <a:r>
              <a:rPr lang="en-US" sz="1800" dirty="0">
                <a:effectLst/>
                <a:latin typeface="Trebuchet MS"/>
              </a:rPr>
              <a:t>arket (</a:t>
            </a:r>
            <a:r>
              <a:rPr lang="en-US" sz="1800" dirty="0">
                <a:solidFill>
                  <a:srgbClr val="FF0000"/>
                </a:solidFill>
                <a:effectLst/>
                <a:latin typeface="Trebuchet MS"/>
              </a:rPr>
              <a:t>This is the date range which you plan to operate</a:t>
            </a:r>
            <a:r>
              <a:rPr lang="en-US" sz="1800" dirty="0">
                <a:effectLst/>
                <a:latin typeface="Trebuchet MS"/>
              </a:rPr>
              <a:t>)</a:t>
            </a:r>
          </a:p>
          <a:p>
            <a:pPr marL="285750" indent="-285750">
              <a:buFont typeface="Arial" panose="020B0604020202020204" pitchFamily="34" charset="0"/>
              <a:buChar char="•"/>
            </a:pPr>
            <a:r>
              <a:rPr lang="en-US" dirty="0">
                <a:latin typeface="Trebuchet MS"/>
              </a:rPr>
              <a:t>Know what foods will be on his menu  (</a:t>
            </a:r>
            <a:r>
              <a:rPr lang="en-US" dirty="0">
                <a:solidFill>
                  <a:srgbClr val="FF0000"/>
                </a:solidFill>
                <a:latin typeface="Trebuchet MS"/>
              </a:rPr>
              <a:t>Any food for sale must be on the menu</a:t>
            </a:r>
            <a:r>
              <a:rPr lang="en-US" dirty="0">
                <a:latin typeface="Trebuchet MS"/>
              </a:rPr>
              <a:t>)</a:t>
            </a:r>
          </a:p>
          <a:p>
            <a:pPr marL="285750" indent="-285750">
              <a:buFont typeface="Arial" panose="020B0604020202020204" pitchFamily="34" charset="0"/>
              <a:buChar char="•"/>
            </a:pPr>
            <a:r>
              <a:rPr lang="en-US" dirty="0">
                <a:latin typeface="Trebuchet MS"/>
              </a:rPr>
              <a:t>Have a copy of his (or his staff's) CFPM certificate available (</a:t>
            </a:r>
            <a:r>
              <a:rPr lang="en-US" dirty="0">
                <a:solidFill>
                  <a:srgbClr val="FF0000"/>
                </a:solidFill>
                <a:latin typeface="Trebuchet MS"/>
              </a:rPr>
              <a:t>They must be on site at the farmers market during operation</a:t>
            </a:r>
            <a:r>
              <a:rPr lang="en-US" dirty="0">
                <a:latin typeface="Trebuchet MS"/>
              </a:rPr>
              <a:t>)</a:t>
            </a:r>
            <a:endParaRPr lang="en-US" dirty="0">
              <a:latin typeface="Trebuchet MS" panose="020B0603020202020204" pitchFamily="34" charset="0"/>
            </a:endParaRPr>
          </a:p>
          <a:p>
            <a:pPr marL="285750" indent="-285750">
              <a:buFont typeface="Wingdings" panose="05000000000000000000" pitchFamily="2" charset="2"/>
              <a:buChar char="Ø"/>
            </a:pPr>
            <a:endParaRPr lang="en-US" dirty="0">
              <a:latin typeface="Trebuchet MS" panose="020B0603020202020204" pitchFamily="34" charset="0"/>
            </a:endParaRPr>
          </a:p>
        </p:txBody>
      </p:sp>
    </p:spTree>
    <p:extLst>
      <p:ext uri="{BB962C8B-B14F-4D97-AF65-F5344CB8AC3E}">
        <p14:creationId xmlns:p14="http://schemas.microsoft.com/office/powerpoint/2010/main" val="3759092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4034DC28-D2E0-082E-82E1-79582C6E4F8B}"/>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4" name="TextBox 3">
            <a:extLst>
              <a:ext uri="{FF2B5EF4-FFF2-40B4-BE49-F238E27FC236}">
                <a16:creationId xmlns:a16="http://schemas.microsoft.com/office/drawing/2014/main" id="{99A1A10F-72E0-9AB6-3516-E7ED183499CF}"/>
              </a:ext>
            </a:extLst>
          </p:cNvPr>
          <p:cNvSpPr txBox="1"/>
          <p:nvPr/>
        </p:nvSpPr>
        <p:spPr>
          <a:xfrm>
            <a:off x="336645" y="327546"/>
            <a:ext cx="11518710" cy="4955203"/>
          </a:xfrm>
          <a:prstGeom prst="rect">
            <a:avLst/>
          </a:prstGeom>
          <a:noFill/>
        </p:spPr>
        <p:txBody>
          <a:bodyPr wrap="square" lIns="91440" tIns="45720" rIns="91440" bIns="45720" rtlCol="0" anchor="t">
            <a:spAutoFit/>
          </a:bodyPr>
          <a:lstStyle/>
          <a:p>
            <a:r>
              <a:rPr lang="en-US" sz="2800" dirty="0">
                <a:solidFill>
                  <a:srgbClr val="002060"/>
                </a:solidFill>
                <a:latin typeface="Trebuchet MS"/>
              </a:rPr>
              <a:t>TFE Permitting Process Scenario #2</a:t>
            </a:r>
          </a:p>
          <a:p>
            <a:endParaRPr lang="en-US" dirty="0">
              <a:solidFill>
                <a:srgbClr val="002060"/>
              </a:solidFill>
              <a:latin typeface="Trebuchet MS"/>
            </a:endParaRPr>
          </a:p>
          <a:p>
            <a:r>
              <a:rPr lang="en-US" dirty="0">
                <a:latin typeface="Trebuchet MS"/>
              </a:rPr>
              <a:t>Whitney obtained a TFE permit for selling tacos last month from Richmond City Health Department (HD) and has decided he would like to participate in a farmers’ market in Virginia Beach. What does he need to do?</a:t>
            </a:r>
          </a:p>
          <a:p>
            <a:endParaRPr lang="en-US" dirty="0">
              <a:latin typeface="Trebuchet MS"/>
            </a:endParaRPr>
          </a:p>
          <a:p>
            <a:r>
              <a:rPr lang="en-US" dirty="0">
                <a:latin typeface="Trebuchet MS"/>
              </a:rPr>
              <a:t>If the permit has not expired:</a:t>
            </a:r>
          </a:p>
          <a:p>
            <a:pPr marL="285750" indent="-285750">
              <a:buFont typeface="Wingdings" panose="05000000000000000000" pitchFamily="2" charset="2"/>
              <a:buChar char="Ø"/>
            </a:pPr>
            <a:r>
              <a:rPr lang="en-US" dirty="0">
                <a:latin typeface="Trebuchet MS"/>
              </a:rPr>
              <a:t>Contact the Virginia Beach HD, provide them with a copy of his TFE permit issued by Richmond City HD, his most recent VDH inspection report, and let them know he is planning to participate in a farmers’ market in Virginia Beach.</a:t>
            </a:r>
          </a:p>
          <a:p>
            <a:pPr marL="285750" indent="-285750">
              <a:buFont typeface="Wingdings" panose="05000000000000000000" pitchFamily="2" charset="2"/>
              <a:buChar char="Ø"/>
            </a:pPr>
            <a:r>
              <a:rPr lang="en-US" dirty="0">
                <a:latin typeface="Trebuchet MS"/>
              </a:rPr>
              <a:t>Virginia Beach HD will determine if any additional steps are needed. </a:t>
            </a:r>
          </a:p>
          <a:p>
            <a:pPr marL="285750" indent="-285750">
              <a:buFont typeface="Wingdings" panose="05000000000000000000" pitchFamily="2" charset="2"/>
              <a:buChar char="Ø"/>
            </a:pPr>
            <a:endParaRPr lang="en-US" dirty="0"/>
          </a:p>
          <a:p>
            <a:r>
              <a:rPr lang="en-US" dirty="0">
                <a:latin typeface="Trebuchet MS"/>
                <a:cs typeface="Calibri" panose="020F0502020204030204"/>
              </a:rPr>
              <a:t>If the permit is expired: </a:t>
            </a:r>
          </a:p>
          <a:p>
            <a:pPr marL="285750" indent="-285750">
              <a:buFont typeface="Wingdings" panose="05000000000000000000" pitchFamily="2" charset="2"/>
              <a:buChar char="Ø"/>
            </a:pPr>
            <a:r>
              <a:rPr lang="en-US" dirty="0">
                <a:latin typeface="Trebuchet MS"/>
                <a:cs typeface="Calibri" panose="020F0502020204030204"/>
              </a:rPr>
              <a:t>Contact Virginia Beach HD, they will provide him with the TFE application and walk him through the process again. He should also provide a copy of his receipt from Richmond City HD to avoid any additional state fees if it's within the calendar year.  </a:t>
            </a:r>
          </a:p>
          <a:p>
            <a:pPr marL="285750" indent="-285750">
              <a:buFont typeface="Wingdings"/>
              <a:buChar char="Ø"/>
            </a:pPr>
            <a:endParaRPr lang="en-US" dirty="0">
              <a:latin typeface="Trebuchet MS"/>
              <a:cs typeface="Calibri" panose="020F0502020204030204"/>
            </a:endParaRPr>
          </a:p>
          <a:p>
            <a:endParaRPr lang="en-US" dirty="0">
              <a:latin typeface="Trebuchet MS"/>
            </a:endParaRPr>
          </a:p>
        </p:txBody>
      </p:sp>
    </p:spTree>
    <p:extLst>
      <p:ext uri="{BB962C8B-B14F-4D97-AF65-F5344CB8AC3E}">
        <p14:creationId xmlns:p14="http://schemas.microsoft.com/office/powerpoint/2010/main" val="320751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4034DC28-D2E0-082E-82E1-79582C6E4F8B}"/>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 name="TextBox 1">
            <a:extLst>
              <a:ext uri="{FF2B5EF4-FFF2-40B4-BE49-F238E27FC236}">
                <a16:creationId xmlns:a16="http://schemas.microsoft.com/office/drawing/2014/main" id="{A4119712-C0B4-8F67-DE40-41C66A6D66A7}"/>
              </a:ext>
            </a:extLst>
          </p:cNvPr>
          <p:cNvSpPr txBox="1"/>
          <p:nvPr/>
        </p:nvSpPr>
        <p:spPr>
          <a:xfrm>
            <a:off x="750628" y="163773"/>
            <a:ext cx="10863618" cy="8063746"/>
          </a:xfrm>
          <a:prstGeom prst="rect">
            <a:avLst/>
          </a:prstGeom>
          <a:noFill/>
        </p:spPr>
        <p:txBody>
          <a:bodyPr wrap="square" rtlCol="0">
            <a:spAutoFit/>
          </a:bodyPr>
          <a:lstStyle/>
          <a:p>
            <a:r>
              <a:rPr lang="en-US" sz="3200">
                <a:solidFill>
                  <a:srgbClr val="002060"/>
                </a:solidFill>
                <a:latin typeface="Trebuchet MS" panose="020B0603020202020204" pitchFamily="34" charset="0"/>
              </a:rPr>
              <a:t>To Our Market Managers and Coordinators</a:t>
            </a:r>
          </a:p>
          <a:p>
            <a:endParaRPr lang="en-US"/>
          </a:p>
          <a:p>
            <a:r>
              <a:rPr lang="en-US" sz="2200">
                <a:latin typeface="Trebuchet MS" panose="020B0603020202020204" pitchFamily="34" charset="0"/>
              </a:rPr>
              <a:t>We are here to help you have a successful market! Here are some points to consider:</a:t>
            </a:r>
          </a:p>
          <a:p>
            <a:pPr marL="342900" indent="-342900">
              <a:buFont typeface="Wingdings" panose="05000000000000000000" pitchFamily="2" charset="2"/>
              <a:buChar char="Ø"/>
            </a:pPr>
            <a:r>
              <a:rPr lang="en-US" sz="2200">
                <a:latin typeface="Trebuchet MS" panose="020B0603020202020204" pitchFamily="34" charset="0"/>
              </a:rPr>
              <a:t>Some localities have local ordinances with more stringent requirements than the State Food Regulations</a:t>
            </a:r>
          </a:p>
          <a:p>
            <a:pPr marL="342900" indent="-342900">
              <a:buFont typeface="Wingdings" panose="05000000000000000000" pitchFamily="2" charset="2"/>
              <a:buChar char="Ø"/>
            </a:pPr>
            <a:r>
              <a:rPr lang="en-US" sz="2200">
                <a:latin typeface="Trebuchet MS" panose="020B0603020202020204" pitchFamily="34" charset="0"/>
              </a:rPr>
              <a:t>Some localities have local Event Coordinator forms to complete</a:t>
            </a:r>
          </a:p>
          <a:p>
            <a:pPr marL="342900" indent="-342900">
              <a:buFont typeface="Wingdings" panose="05000000000000000000" pitchFamily="2" charset="2"/>
              <a:buChar char="Ø"/>
            </a:pPr>
            <a:r>
              <a:rPr lang="en-US" sz="2200">
                <a:latin typeface="Trebuchet MS" panose="020B0603020202020204" pitchFamily="34" charset="0"/>
              </a:rPr>
              <a:t>Do not hesitate to contact us with your questions</a:t>
            </a:r>
          </a:p>
          <a:p>
            <a:endParaRPr lang="en-US" sz="2200">
              <a:latin typeface="Trebuchet MS" panose="020B0603020202020204" pitchFamily="34" charset="0"/>
            </a:endParaRPr>
          </a:p>
          <a:p>
            <a:r>
              <a:rPr lang="en-US" sz="2200" b="1">
                <a:solidFill>
                  <a:srgbClr val="002060"/>
                </a:solidFill>
                <a:latin typeface="Trebuchet MS" panose="020B0603020202020204" pitchFamily="34" charset="0"/>
              </a:rPr>
              <a:t>How can you help us?</a:t>
            </a:r>
          </a:p>
          <a:p>
            <a:r>
              <a:rPr lang="en-US" sz="2200">
                <a:latin typeface="Trebuchet MS" panose="020B0603020202020204" pitchFamily="34" charset="0"/>
              </a:rPr>
              <a:t>Work with the local health department when organizing your market:</a:t>
            </a:r>
          </a:p>
          <a:p>
            <a:pPr marL="342900" indent="-342900">
              <a:buFont typeface="Wingdings" panose="05000000000000000000" pitchFamily="2" charset="2"/>
              <a:buChar char="Ø"/>
            </a:pPr>
            <a:r>
              <a:rPr lang="en-US" sz="2200">
                <a:latin typeface="Trebuchet MS" panose="020B0603020202020204" pitchFamily="34" charset="0"/>
              </a:rPr>
              <a:t>Let us know when and where the market will open in advance. Keep in mind VDH TFE vendors need to apply for a permit at least 10 days prior to their participation in the farmers’ market</a:t>
            </a:r>
          </a:p>
          <a:p>
            <a:pPr marL="342900" indent="-342900">
              <a:buFont typeface="Wingdings" panose="05000000000000000000" pitchFamily="2" charset="2"/>
              <a:buChar char="Ø"/>
            </a:pPr>
            <a:r>
              <a:rPr lang="en-US" sz="2200">
                <a:latin typeface="Trebuchet MS" panose="020B0603020202020204" pitchFamily="34" charset="0"/>
              </a:rPr>
              <a:t>Provide your list of vendors so we can determine who is exempt, who needs permitting, and who requires a CFPM</a:t>
            </a:r>
          </a:p>
          <a:p>
            <a:pPr marL="342900" indent="-342900">
              <a:buFont typeface="Wingdings" panose="05000000000000000000" pitchFamily="2" charset="2"/>
              <a:buChar char="Ø"/>
            </a:pPr>
            <a:r>
              <a:rPr lang="en-US" sz="2200">
                <a:latin typeface="Trebuchet MS" panose="020B0603020202020204" pitchFamily="34" charset="0"/>
              </a:rPr>
              <a:t>Request the vendor or farmer to provide you with a copy of their VDH or VDACS permit</a:t>
            </a:r>
          </a:p>
          <a:p>
            <a:endParaRPr lang="en-US" sz="2200"/>
          </a:p>
          <a:p>
            <a:r>
              <a:rPr lang="en-US" sz="2200"/>
              <a:t>    </a:t>
            </a:r>
          </a:p>
          <a:p>
            <a:endParaRPr lang="en-US" sz="2200"/>
          </a:p>
          <a:p>
            <a:endParaRPr lang="en-US"/>
          </a:p>
          <a:p>
            <a:endParaRPr lang="en-US"/>
          </a:p>
          <a:p>
            <a:endParaRPr lang="en-US"/>
          </a:p>
          <a:p>
            <a:endParaRPr lang="en-US"/>
          </a:p>
        </p:txBody>
      </p:sp>
    </p:spTree>
    <p:extLst>
      <p:ext uri="{BB962C8B-B14F-4D97-AF65-F5344CB8AC3E}">
        <p14:creationId xmlns:p14="http://schemas.microsoft.com/office/powerpoint/2010/main" val="960775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B7802-A2FA-9D58-80CF-BECC0F83C3F6}"/>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76E9CDD8-86D8-5932-67E4-D6D4DE73F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8F4A55FA-AFCC-8C8F-60B6-28670930EA0F}"/>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4" name="TextBox 3">
            <a:extLst>
              <a:ext uri="{FF2B5EF4-FFF2-40B4-BE49-F238E27FC236}">
                <a16:creationId xmlns:a16="http://schemas.microsoft.com/office/drawing/2014/main" id="{7A407C74-7C79-EE43-7930-91EA2CC6CDAC}"/>
              </a:ext>
            </a:extLst>
          </p:cNvPr>
          <p:cNvSpPr txBox="1"/>
          <p:nvPr/>
        </p:nvSpPr>
        <p:spPr>
          <a:xfrm>
            <a:off x="336645" y="327546"/>
            <a:ext cx="11518710" cy="1477328"/>
          </a:xfrm>
          <a:prstGeom prst="rect">
            <a:avLst/>
          </a:prstGeom>
          <a:noFill/>
        </p:spPr>
        <p:txBody>
          <a:bodyPr wrap="square" rtlCol="0">
            <a:spAutoFit/>
          </a:bodyPr>
          <a:lstStyle/>
          <a:p>
            <a:endParaRPr lang="en-US"/>
          </a:p>
          <a:p>
            <a:pPr marL="0" marR="0">
              <a:spcBef>
                <a:spcPts val="0"/>
              </a:spcBef>
              <a:spcAft>
                <a:spcPts val="0"/>
              </a:spcAft>
            </a:pPr>
            <a:endParaRPr lang="en-US" sz="1800">
              <a:effectLst/>
              <a:latin typeface="Calibri" panose="020F0502020204030204" pitchFamily="34" charset="0"/>
            </a:endParaRPr>
          </a:p>
          <a:p>
            <a:pPr marL="0" marR="0">
              <a:spcBef>
                <a:spcPts val="0"/>
              </a:spcBef>
              <a:spcAft>
                <a:spcPts val="0"/>
              </a:spcAft>
            </a:pPr>
            <a:endParaRPr lang="en-US" sz="1800">
              <a:effectLst/>
              <a:latin typeface="Calibri" panose="020F0502020204030204" pitchFamily="34" charset="0"/>
            </a:endParaRPr>
          </a:p>
          <a:p>
            <a:endParaRPr lang="en-US"/>
          </a:p>
          <a:p>
            <a:endParaRPr lang="en-US"/>
          </a:p>
        </p:txBody>
      </p:sp>
      <p:sp>
        <p:nvSpPr>
          <p:cNvPr id="2" name="TextBox 1">
            <a:extLst>
              <a:ext uri="{FF2B5EF4-FFF2-40B4-BE49-F238E27FC236}">
                <a16:creationId xmlns:a16="http://schemas.microsoft.com/office/drawing/2014/main" id="{16A7F808-0B5E-1239-11D6-B9EC881DFA80}"/>
              </a:ext>
            </a:extLst>
          </p:cNvPr>
          <p:cNvSpPr txBox="1"/>
          <p:nvPr/>
        </p:nvSpPr>
        <p:spPr>
          <a:xfrm>
            <a:off x="823443" y="327546"/>
            <a:ext cx="10427057" cy="1908215"/>
          </a:xfrm>
          <a:prstGeom prst="rect">
            <a:avLst/>
          </a:prstGeom>
          <a:noFill/>
        </p:spPr>
        <p:txBody>
          <a:bodyPr wrap="square" lIns="91440" tIns="45720" rIns="91440" bIns="45720" rtlCol="0" anchor="t">
            <a:spAutoFit/>
          </a:bodyPr>
          <a:lstStyle/>
          <a:p>
            <a:r>
              <a:rPr lang="en-US" sz="2800" dirty="0">
                <a:solidFill>
                  <a:srgbClr val="002060"/>
                </a:solidFill>
                <a:latin typeface="Trebuchet MS"/>
              </a:rPr>
              <a:t>Frequently Asked Questions</a:t>
            </a:r>
          </a:p>
          <a:p>
            <a:endParaRPr lang="en-US" dirty="0">
              <a:latin typeface="Trebuchet MS"/>
            </a:endParaRPr>
          </a:p>
          <a:p>
            <a:pPr marL="285750" indent="-285750">
              <a:buFont typeface="Wingdings" panose="05000000000000000000" pitchFamily="2" charset="2"/>
              <a:buChar char="Ø"/>
            </a:pPr>
            <a:endParaRPr lang="en-US" dirty="0">
              <a:latin typeface="Trebuchet MS" panose="020B0603020202020204" pitchFamily="34" charset="0"/>
            </a:endParaRPr>
          </a:p>
          <a:p>
            <a:r>
              <a:rPr lang="en-US" dirty="0">
                <a:latin typeface="Trebuchet MS" panose="020B0603020202020204" pitchFamily="34" charset="0"/>
                <a:hlinkClick r:id="rId4"/>
              </a:rPr>
              <a:t>Virginia Farmers Market Food Safety Summit – Virginia Farmers Market Association</a:t>
            </a:r>
            <a:endParaRPr lang="en-US" dirty="0">
              <a:latin typeface="Trebuchet MS" panose="020B0603020202020204" pitchFamily="34" charset="0"/>
            </a:endParaRPr>
          </a:p>
          <a:p>
            <a:endParaRPr lang="en-US" dirty="0">
              <a:latin typeface="Trebuchet MS" panose="020B0603020202020204" pitchFamily="34" charset="0"/>
            </a:endParaRPr>
          </a:p>
          <a:p>
            <a:endParaRPr lang="en-US" dirty="0">
              <a:latin typeface="Trebuchet MS" panose="020B0603020202020204" pitchFamily="34" charset="0"/>
            </a:endParaRPr>
          </a:p>
        </p:txBody>
      </p:sp>
      <p:pic>
        <p:nvPicPr>
          <p:cNvPr id="6" name="Picture 5">
            <a:extLst>
              <a:ext uri="{FF2B5EF4-FFF2-40B4-BE49-F238E27FC236}">
                <a16:creationId xmlns:a16="http://schemas.microsoft.com/office/drawing/2014/main" id="{334DFBF3-02D9-E6FB-C11C-198105798E6E}"/>
              </a:ext>
            </a:extLst>
          </p:cNvPr>
          <p:cNvPicPr>
            <a:picLocks noChangeAspect="1"/>
          </p:cNvPicPr>
          <p:nvPr/>
        </p:nvPicPr>
        <p:blipFill>
          <a:blip r:embed="rId5"/>
          <a:stretch>
            <a:fillRect/>
          </a:stretch>
        </p:blipFill>
        <p:spPr>
          <a:xfrm>
            <a:off x="511871" y="1936724"/>
            <a:ext cx="10856686" cy="3424480"/>
          </a:xfrm>
          <a:prstGeom prst="rect">
            <a:avLst/>
          </a:prstGeom>
        </p:spPr>
      </p:pic>
    </p:spTree>
    <p:extLst>
      <p:ext uri="{BB962C8B-B14F-4D97-AF65-F5344CB8AC3E}">
        <p14:creationId xmlns:p14="http://schemas.microsoft.com/office/powerpoint/2010/main" val="3584064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5997A-59B5-BB27-3771-32F17DC4572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C44D3414-7A9C-CC42-6E7A-9A74C5538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0EF857B5-F2C9-0A12-CED1-4B0C9BB85362}"/>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4" name="TextBox 3">
            <a:extLst>
              <a:ext uri="{FF2B5EF4-FFF2-40B4-BE49-F238E27FC236}">
                <a16:creationId xmlns:a16="http://schemas.microsoft.com/office/drawing/2014/main" id="{DF2628E3-5649-A816-8931-F925EC2B4259}"/>
              </a:ext>
            </a:extLst>
          </p:cNvPr>
          <p:cNvSpPr txBox="1"/>
          <p:nvPr/>
        </p:nvSpPr>
        <p:spPr>
          <a:xfrm>
            <a:off x="336645" y="327546"/>
            <a:ext cx="11518710" cy="1477328"/>
          </a:xfrm>
          <a:prstGeom prst="rect">
            <a:avLst/>
          </a:prstGeom>
          <a:noFill/>
        </p:spPr>
        <p:txBody>
          <a:bodyPr wrap="square" rtlCol="0">
            <a:spAutoFit/>
          </a:bodyPr>
          <a:lstStyle/>
          <a:p>
            <a:endParaRPr lang="en-US"/>
          </a:p>
          <a:p>
            <a:pPr marL="0" marR="0">
              <a:spcBef>
                <a:spcPts val="0"/>
              </a:spcBef>
              <a:spcAft>
                <a:spcPts val="0"/>
              </a:spcAft>
            </a:pPr>
            <a:endParaRPr lang="en-US" sz="1800">
              <a:effectLst/>
              <a:latin typeface="Calibri" panose="020F0502020204030204" pitchFamily="34" charset="0"/>
            </a:endParaRPr>
          </a:p>
          <a:p>
            <a:pPr marL="0" marR="0">
              <a:spcBef>
                <a:spcPts val="0"/>
              </a:spcBef>
              <a:spcAft>
                <a:spcPts val="0"/>
              </a:spcAft>
            </a:pPr>
            <a:endParaRPr lang="en-US" sz="1800">
              <a:effectLst/>
              <a:latin typeface="Calibri" panose="020F0502020204030204" pitchFamily="34" charset="0"/>
            </a:endParaRPr>
          </a:p>
          <a:p>
            <a:endParaRPr lang="en-US"/>
          </a:p>
          <a:p>
            <a:endParaRPr lang="en-US"/>
          </a:p>
        </p:txBody>
      </p:sp>
      <p:pic>
        <p:nvPicPr>
          <p:cNvPr id="7" name="Picture 6">
            <a:extLst>
              <a:ext uri="{FF2B5EF4-FFF2-40B4-BE49-F238E27FC236}">
                <a16:creationId xmlns:a16="http://schemas.microsoft.com/office/drawing/2014/main" id="{B63914C1-EBC9-DDD6-E4E9-6F6474FEA1E6}"/>
              </a:ext>
            </a:extLst>
          </p:cNvPr>
          <p:cNvPicPr>
            <a:picLocks noChangeAspect="1"/>
          </p:cNvPicPr>
          <p:nvPr/>
        </p:nvPicPr>
        <p:blipFill>
          <a:blip r:embed="rId4"/>
          <a:stretch>
            <a:fillRect/>
          </a:stretch>
        </p:blipFill>
        <p:spPr>
          <a:xfrm>
            <a:off x="3043658" y="61686"/>
            <a:ext cx="5490742" cy="6257565"/>
          </a:xfrm>
          <a:prstGeom prst="rect">
            <a:avLst/>
          </a:prstGeom>
        </p:spPr>
      </p:pic>
    </p:spTree>
    <p:extLst>
      <p:ext uri="{BB962C8B-B14F-4D97-AF65-F5344CB8AC3E}">
        <p14:creationId xmlns:p14="http://schemas.microsoft.com/office/powerpoint/2010/main" val="3575060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B53D1-7389-696F-C298-92B0B0D8510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23FA223C-4337-D2E2-0289-CD19C6F35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shape">
            <a:extLst>
              <a:ext uri="{FF2B5EF4-FFF2-40B4-BE49-F238E27FC236}">
                <a16:creationId xmlns:a16="http://schemas.microsoft.com/office/drawing/2014/main" id="{D882295B-689A-A4F7-4A54-C92CF99D379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0"/>
            <a:ext cx="12191980" cy="6856718"/>
          </a:xfrm>
          <a:prstGeom prst="rect">
            <a:avLst/>
          </a:prstGeom>
        </p:spPr>
      </p:pic>
      <p:pic>
        <p:nvPicPr>
          <p:cNvPr id="2" name="Picture 1">
            <a:extLst>
              <a:ext uri="{FF2B5EF4-FFF2-40B4-BE49-F238E27FC236}">
                <a16:creationId xmlns:a16="http://schemas.microsoft.com/office/drawing/2014/main" id="{EADAC47E-933F-7470-6497-1B01A770C631}"/>
              </a:ext>
            </a:extLst>
          </p:cNvPr>
          <p:cNvPicPr>
            <a:picLocks noChangeAspect="1"/>
          </p:cNvPicPr>
          <p:nvPr/>
        </p:nvPicPr>
        <p:blipFill>
          <a:blip r:embed="rId4"/>
          <a:stretch>
            <a:fillRect/>
          </a:stretch>
        </p:blipFill>
        <p:spPr>
          <a:xfrm>
            <a:off x="3775166" y="73824"/>
            <a:ext cx="4585063" cy="6478111"/>
          </a:xfrm>
          <a:prstGeom prst="rect">
            <a:avLst/>
          </a:prstGeom>
        </p:spPr>
      </p:pic>
    </p:spTree>
    <p:extLst>
      <p:ext uri="{BB962C8B-B14F-4D97-AF65-F5344CB8AC3E}">
        <p14:creationId xmlns:p14="http://schemas.microsoft.com/office/powerpoint/2010/main" val="4195666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D63F4-6570-680F-E071-FE1B419D0391}"/>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AD31A597-7A1D-A22F-46AF-22D90FC96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C7EE718A-D8CE-399D-2EAD-F2666CF3015A}"/>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5" name="TextBox 4">
            <a:extLst>
              <a:ext uri="{FF2B5EF4-FFF2-40B4-BE49-F238E27FC236}">
                <a16:creationId xmlns:a16="http://schemas.microsoft.com/office/drawing/2014/main" id="{9330E50B-8DF4-E58E-729D-C01B32257C93}"/>
              </a:ext>
            </a:extLst>
          </p:cNvPr>
          <p:cNvSpPr txBox="1"/>
          <p:nvPr/>
        </p:nvSpPr>
        <p:spPr>
          <a:xfrm>
            <a:off x="480386" y="181235"/>
            <a:ext cx="10478069" cy="1938992"/>
          </a:xfrm>
          <a:prstGeom prst="rect">
            <a:avLst/>
          </a:prstGeom>
          <a:noFill/>
        </p:spPr>
        <p:txBody>
          <a:bodyPr wrap="square">
            <a:spAutoFit/>
          </a:bodyPr>
          <a:lstStyle/>
          <a:p>
            <a:r>
              <a:rPr lang="en-US" sz="2200" b="1">
                <a:solidFill>
                  <a:srgbClr val="002060"/>
                </a:solidFill>
                <a:latin typeface="Trebuchet MS" panose="020B0603020202020204" pitchFamily="34" charset="0"/>
              </a:rPr>
              <a:t>How can we help you?</a:t>
            </a:r>
          </a:p>
          <a:p>
            <a:pPr marL="285750" indent="-285750">
              <a:buFont typeface="Wingdings" panose="05000000000000000000" pitchFamily="2" charset="2"/>
              <a:buChar char="Ø"/>
            </a:pPr>
            <a:r>
              <a:rPr lang="en-US" sz="2200">
                <a:latin typeface="Trebuchet MS" panose="020B0603020202020204" pitchFamily="34" charset="0"/>
              </a:rPr>
              <a:t>Do not hesitate to contact us for any questions you may have</a:t>
            </a:r>
          </a:p>
          <a:p>
            <a:pPr marL="285750" indent="-285750">
              <a:buFont typeface="Wingdings" panose="05000000000000000000" pitchFamily="2" charset="2"/>
              <a:buChar char="Ø"/>
            </a:pPr>
            <a:r>
              <a:rPr lang="en-US" sz="2200">
                <a:latin typeface="Trebuchet MS" panose="020B0603020202020204" pitchFamily="34" charset="0"/>
              </a:rPr>
              <a:t>Refer to our resources slide at the end of this presentation</a:t>
            </a:r>
          </a:p>
          <a:p>
            <a:pPr marL="285750" indent="-285750">
              <a:buFont typeface="Wingdings" panose="05000000000000000000" pitchFamily="2" charset="2"/>
              <a:buChar char="Ø"/>
            </a:pPr>
            <a:endParaRPr lang="en-US"/>
          </a:p>
          <a:p>
            <a:pPr marL="285750" indent="-285750">
              <a:buFont typeface="Wingdings" panose="05000000000000000000" pitchFamily="2" charset="2"/>
              <a:buChar char="Ø"/>
            </a:pPr>
            <a:endParaRPr lang="en-US" sz="1800" b="1">
              <a:solidFill>
                <a:srgbClr val="002060"/>
              </a:solidFill>
            </a:endParaRPr>
          </a:p>
          <a:p>
            <a:endParaRPr lang="en-US" sz="1800" b="1">
              <a:solidFill>
                <a:srgbClr val="002060"/>
              </a:solidFill>
            </a:endParaRPr>
          </a:p>
        </p:txBody>
      </p:sp>
      <p:pic>
        <p:nvPicPr>
          <p:cNvPr id="12" name="Picture 11">
            <a:extLst>
              <a:ext uri="{FF2B5EF4-FFF2-40B4-BE49-F238E27FC236}">
                <a16:creationId xmlns:a16="http://schemas.microsoft.com/office/drawing/2014/main" id="{66791649-66B9-36DD-DABA-1219E0E3FD52}"/>
              </a:ext>
            </a:extLst>
          </p:cNvPr>
          <p:cNvPicPr>
            <a:picLocks noChangeAspect="1"/>
          </p:cNvPicPr>
          <p:nvPr/>
        </p:nvPicPr>
        <p:blipFill>
          <a:blip r:embed="rId4"/>
          <a:stretch>
            <a:fillRect/>
          </a:stretch>
        </p:blipFill>
        <p:spPr>
          <a:xfrm>
            <a:off x="155836" y="1394186"/>
            <a:ext cx="9362364" cy="5103522"/>
          </a:xfrm>
          <a:prstGeom prst="rect">
            <a:avLst/>
          </a:prstGeom>
        </p:spPr>
      </p:pic>
      <p:sp>
        <p:nvSpPr>
          <p:cNvPr id="2" name="Oval 1">
            <a:extLst>
              <a:ext uri="{FF2B5EF4-FFF2-40B4-BE49-F238E27FC236}">
                <a16:creationId xmlns:a16="http://schemas.microsoft.com/office/drawing/2014/main" id="{803EDA41-AE2D-6883-6A89-8773D9274E5D}"/>
              </a:ext>
            </a:extLst>
          </p:cNvPr>
          <p:cNvSpPr/>
          <p:nvPr/>
        </p:nvSpPr>
        <p:spPr>
          <a:xfrm>
            <a:off x="382555" y="1392008"/>
            <a:ext cx="1968759" cy="548759"/>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4008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shape">
            <a:extLst>
              <a:ext uri="{FF2B5EF4-FFF2-40B4-BE49-F238E27FC236}">
                <a16:creationId xmlns:a16="http://schemas.microsoft.com/office/drawing/2014/main" id="{DEC9BC1E-F8F1-410C-8D58-BEFFADB4399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0"/>
            <a:ext cx="12191980" cy="6856718"/>
          </a:xfrm>
          <a:prstGeom prst="rect">
            <a:avLst/>
          </a:prstGeom>
        </p:spPr>
      </p:pic>
      <p:sp>
        <p:nvSpPr>
          <p:cNvPr id="4" name="TextBox 3">
            <a:extLst>
              <a:ext uri="{FF2B5EF4-FFF2-40B4-BE49-F238E27FC236}">
                <a16:creationId xmlns:a16="http://schemas.microsoft.com/office/drawing/2014/main" id="{E3DCBD69-6667-7436-07F3-EBFAA12CF363}"/>
              </a:ext>
            </a:extLst>
          </p:cNvPr>
          <p:cNvSpPr txBox="1"/>
          <p:nvPr/>
        </p:nvSpPr>
        <p:spPr>
          <a:xfrm>
            <a:off x="895739" y="165232"/>
            <a:ext cx="9830800" cy="369332"/>
          </a:xfrm>
          <a:prstGeom prst="rect">
            <a:avLst/>
          </a:prstGeom>
          <a:noFill/>
        </p:spPr>
        <p:txBody>
          <a:bodyPr wrap="square" rtlCol="0">
            <a:spAutoFit/>
          </a:bodyPr>
          <a:lstStyle/>
          <a:p>
            <a:pPr algn="ctr"/>
            <a:r>
              <a:rPr lang="en-US" sz="1800">
                <a:latin typeface="Trebuchet MS" panose="020B0603020202020204" pitchFamily="34" charset="0"/>
                <a:hlinkClick r:id="rId4"/>
              </a:rPr>
              <a:t>Food Safety in Virginia - Environmental </a:t>
            </a:r>
            <a:r>
              <a:rPr lang="en-US" sz="1800" err="1">
                <a:latin typeface="Trebuchet MS" panose="020B0603020202020204" pitchFamily="34" charset="0"/>
                <a:hlinkClick r:id="rId4"/>
              </a:rPr>
              <a:t>Health</a:t>
            </a:r>
            <a:r>
              <a:rPr lang="en-US" sz="1800" err="1">
                <a:latin typeface="Trebuchet MS" panose="020B0603020202020204" pitchFamily="34" charset="0"/>
                <a:hlinkClick r:id="rId5"/>
              </a:rPr>
              <a:t>Food</a:t>
            </a:r>
            <a:r>
              <a:rPr lang="en-US" sz="1800">
                <a:latin typeface="Trebuchet MS" panose="020B0603020202020204" pitchFamily="34" charset="0"/>
                <a:hlinkClick r:id="" action="ppaction://noaction"/>
              </a:rPr>
              <a:t> Establishment</a:t>
            </a:r>
            <a:endParaRPr lang="en-US"/>
          </a:p>
        </p:txBody>
      </p:sp>
      <p:pic>
        <p:nvPicPr>
          <p:cNvPr id="6" name="Picture 5">
            <a:extLst>
              <a:ext uri="{FF2B5EF4-FFF2-40B4-BE49-F238E27FC236}">
                <a16:creationId xmlns:a16="http://schemas.microsoft.com/office/drawing/2014/main" id="{2FBC7625-458A-9D34-588C-50BA6A65C36A}"/>
              </a:ext>
            </a:extLst>
          </p:cNvPr>
          <p:cNvPicPr>
            <a:picLocks noChangeAspect="1"/>
          </p:cNvPicPr>
          <p:nvPr/>
        </p:nvPicPr>
        <p:blipFill>
          <a:blip r:embed="rId6"/>
          <a:stretch>
            <a:fillRect/>
          </a:stretch>
        </p:blipFill>
        <p:spPr>
          <a:xfrm>
            <a:off x="2122252" y="915960"/>
            <a:ext cx="7648766" cy="5365552"/>
          </a:xfrm>
          <a:prstGeom prst="rect">
            <a:avLst/>
          </a:prstGeom>
        </p:spPr>
      </p:pic>
    </p:spTree>
    <p:extLst>
      <p:ext uri="{BB962C8B-B14F-4D97-AF65-F5344CB8AC3E}">
        <p14:creationId xmlns:p14="http://schemas.microsoft.com/office/powerpoint/2010/main" val="1001531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4034DC28-D2E0-082E-82E1-79582C6E4F8B}"/>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 name="TextBox 1">
            <a:extLst>
              <a:ext uri="{FF2B5EF4-FFF2-40B4-BE49-F238E27FC236}">
                <a16:creationId xmlns:a16="http://schemas.microsoft.com/office/drawing/2014/main" id="{A4119712-C0B4-8F67-DE40-41C66A6D66A7}"/>
              </a:ext>
            </a:extLst>
          </p:cNvPr>
          <p:cNvSpPr txBox="1"/>
          <p:nvPr/>
        </p:nvSpPr>
        <p:spPr>
          <a:xfrm>
            <a:off x="750628" y="163773"/>
            <a:ext cx="10863618" cy="1569660"/>
          </a:xfrm>
          <a:prstGeom prst="rect">
            <a:avLst/>
          </a:prstGeom>
          <a:noFill/>
        </p:spPr>
        <p:txBody>
          <a:bodyPr wrap="square" rtlCol="0">
            <a:spAutoFit/>
          </a:bodyPr>
          <a:lstStyle/>
          <a:p>
            <a:r>
              <a:rPr lang="en-US" sz="2400" dirty="0">
                <a:solidFill>
                  <a:srgbClr val="002060"/>
                </a:solidFill>
                <a:latin typeface="Trebuchet MS"/>
              </a:rPr>
              <a:t>Policies and Local Ordinances</a:t>
            </a:r>
          </a:p>
          <a:p>
            <a:endParaRPr lang="en-US" sz="2400" dirty="0">
              <a:solidFill>
                <a:srgbClr val="002060"/>
              </a:solidFill>
              <a:latin typeface="Trebuchet MS"/>
            </a:endParaRPr>
          </a:p>
          <a:p>
            <a:r>
              <a:rPr lang="en-US" sz="2400" dirty="0">
                <a:solidFill>
                  <a:srgbClr val="002060"/>
                </a:solidFill>
                <a:latin typeface="Trebuchet MS"/>
                <a:hlinkClick r:id="rId4"/>
              </a:rPr>
              <a:t>https://www.vdh.virginia.gov/environmental-health/food-safety-in-virginia/</a:t>
            </a:r>
            <a:endParaRPr lang="en-US" sz="2400" dirty="0">
              <a:solidFill>
                <a:srgbClr val="002060"/>
              </a:solidFill>
              <a:latin typeface="Trebuchet MS"/>
            </a:endParaRPr>
          </a:p>
          <a:p>
            <a:endParaRPr lang="en-US" sz="2400" dirty="0">
              <a:solidFill>
                <a:srgbClr val="002060"/>
              </a:solidFill>
              <a:latin typeface="Trebuchet MS"/>
            </a:endParaRPr>
          </a:p>
        </p:txBody>
      </p:sp>
      <p:graphicFrame>
        <p:nvGraphicFramePr>
          <p:cNvPr id="6" name="Object 5">
            <a:extLst>
              <a:ext uri="{FF2B5EF4-FFF2-40B4-BE49-F238E27FC236}">
                <a16:creationId xmlns:a16="http://schemas.microsoft.com/office/drawing/2014/main" id="{25FCDA03-D648-86EE-34E8-ACCC85794800}"/>
              </a:ext>
            </a:extLst>
          </p:cNvPr>
          <p:cNvGraphicFramePr>
            <a:graphicFrameLocks noChangeAspect="1"/>
          </p:cNvGraphicFramePr>
          <p:nvPr>
            <p:extLst>
              <p:ext uri="{D42A27DB-BD31-4B8C-83A1-F6EECF244321}">
                <p14:modId xmlns:p14="http://schemas.microsoft.com/office/powerpoint/2010/main" val="250787224"/>
              </p:ext>
            </p:extLst>
          </p:nvPr>
        </p:nvGraphicFramePr>
        <p:xfrm>
          <a:off x="2033588" y="719138"/>
          <a:ext cx="8043862" cy="5360987"/>
        </p:xfrm>
        <a:graphic>
          <a:graphicData uri="http://schemas.openxmlformats.org/presentationml/2006/ole">
            <mc:AlternateContent xmlns:mc="http://schemas.openxmlformats.org/markup-compatibility/2006">
              <mc:Choice xmlns:v="urn:schemas-microsoft-com:vml" Requires="v">
                <p:oleObj name="Document" r:id="rId5" imgW="8121078" imgH="5425768" progId="Word.Document.12">
                  <p:embed/>
                </p:oleObj>
              </mc:Choice>
              <mc:Fallback>
                <p:oleObj name="Document" r:id="rId5" imgW="8121078" imgH="5425768" progId="Word.Document.12">
                  <p:embed/>
                  <p:pic>
                    <p:nvPicPr>
                      <p:cNvPr id="6" name="Object 5">
                        <a:extLst>
                          <a:ext uri="{FF2B5EF4-FFF2-40B4-BE49-F238E27FC236}">
                            <a16:creationId xmlns:a16="http://schemas.microsoft.com/office/drawing/2014/main" id="{25FCDA03-D648-86EE-34E8-ACCC85794800}"/>
                          </a:ext>
                        </a:extLst>
                      </p:cNvPr>
                      <p:cNvPicPr/>
                      <p:nvPr/>
                    </p:nvPicPr>
                    <p:blipFill>
                      <a:blip r:embed="rId6"/>
                      <a:stretch>
                        <a:fillRect/>
                      </a:stretch>
                    </p:blipFill>
                    <p:spPr>
                      <a:xfrm>
                        <a:off x="2033588" y="719138"/>
                        <a:ext cx="8043862" cy="5360987"/>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4C95CECC-4F39-634E-E3F3-62941CA004DC}"/>
              </a:ext>
            </a:extLst>
          </p:cNvPr>
          <p:cNvPicPr>
            <a:picLocks noChangeAspect="1"/>
          </p:cNvPicPr>
          <p:nvPr/>
        </p:nvPicPr>
        <p:blipFill>
          <a:blip r:embed="rId7"/>
          <a:stretch>
            <a:fillRect/>
          </a:stretch>
        </p:blipFill>
        <p:spPr>
          <a:xfrm>
            <a:off x="0" y="1542270"/>
            <a:ext cx="11713207" cy="4729019"/>
          </a:xfrm>
          <a:prstGeom prst="rect">
            <a:avLst/>
          </a:prstGeom>
        </p:spPr>
      </p:pic>
    </p:spTree>
    <p:extLst>
      <p:ext uri="{BB962C8B-B14F-4D97-AF65-F5344CB8AC3E}">
        <p14:creationId xmlns:p14="http://schemas.microsoft.com/office/powerpoint/2010/main" val="3131841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977458-C1C0-3F26-69D8-833E3BA0F2BC}"/>
              </a:ext>
            </a:extLst>
          </p:cNvPr>
          <p:cNvPicPr>
            <a:picLocks noChangeAspect="1"/>
          </p:cNvPicPr>
          <p:nvPr/>
        </p:nvPicPr>
        <p:blipFill>
          <a:blip r:embed="rId3"/>
          <a:stretch>
            <a:fillRect/>
          </a:stretch>
        </p:blipFill>
        <p:spPr>
          <a:xfrm rot="478833">
            <a:off x="7613780" y="438539"/>
            <a:ext cx="3961575" cy="5126954"/>
          </a:xfrm>
          <a:prstGeom prst="rect">
            <a:avLst/>
          </a:prstGeom>
        </p:spPr>
      </p:pic>
      <p:sp>
        <p:nvSpPr>
          <p:cNvPr id="3" name="TextBox 2">
            <a:extLst>
              <a:ext uri="{FF2B5EF4-FFF2-40B4-BE49-F238E27FC236}">
                <a16:creationId xmlns:a16="http://schemas.microsoft.com/office/drawing/2014/main" id="{D5FC8774-A60D-8CBB-75E9-46871E90C425}"/>
              </a:ext>
            </a:extLst>
          </p:cNvPr>
          <p:cNvSpPr txBox="1"/>
          <p:nvPr/>
        </p:nvSpPr>
        <p:spPr>
          <a:xfrm>
            <a:off x="363894" y="402963"/>
            <a:ext cx="6325336" cy="954107"/>
          </a:xfrm>
          <a:prstGeom prst="rect">
            <a:avLst/>
          </a:prstGeom>
          <a:noFill/>
        </p:spPr>
        <p:txBody>
          <a:bodyPr wrap="square" rtlCol="0">
            <a:spAutoFit/>
          </a:bodyPr>
          <a:lstStyle/>
          <a:p>
            <a:pPr algn="ctr"/>
            <a:r>
              <a:rPr lang="en-US" sz="2800">
                <a:latin typeface="Trebuchet MS" panose="020B0603020202020204" pitchFamily="34" charset="0"/>
              </a:rPr>
              <a:t>New Food Safety Laws from the 2024 General Assembly </a:t>
            </a:r>
          </a:p>
        </p:txBody>
      </p:sp>
      <p:sp>
        <p:nvSpPr>
          <p:cNvPr id="4" name="TextBox 3">
            <a:extLst>
              <a:ext uri="{FF2B5EF4-FFF2-40B4-BE49-F238E27FC236}">
                <a16:creationId xmlns:a16="http://schemas.microsoft.com/office/drawing/2014/main" id="{0F8A5BF6-C42D-6BD7-8F61-6CE97B8B0D93}"/>
              </a:ext>
            </a:extLst>
          </p:cNvPr>
          <p:cNvSpPr txBox="1"/>
          <p:nvPr/>
        </p:nvSpPr>
        <p:spPr>
          <a:xfrm>
            <a:off x="429208" y="1495102"/>
            <a:ext cx="7156580" cy="4247317"/>
          </a:xfrm>
          <a:prstGeom prst="rect">
            <a:avLst/>
          </a:prstGeom>
          <a:noFill/>
        </p:spPr>
        <p:txBody>
          <a:bodyPr wrap="square" rtlCol="0">
            <a:spAutoFit/>
          </a:bodyPr>
          <a:lstStyle/>
          <a:p>
            <a:r>
              <a:rPr lang="en-US" u="sng">
                <a:latin typeface="Trebuchet MS" panose="020B0603020202020204" pitchFamily="34" charset="0"/>
              </a:rPr>
              <a:t>Food Safety Exempt Organizations:</a:t>
            </a:r>
            <a:endParaRPr lang="en-US">
              <a:latin typeface="Trebuchet MS" panose="020B0603020202020204" pitchFamily="34" charset="0"/>
            </a:endParaRPr>
          </a:p>
          <a:p>
            <a:pPr marL="342900" indent="-342900">
              <a:buAutoNum type="arabicPeriod"/>
            </a:pPr>
            <a:r>
              <a:rPr lang="en-US">
                <a:latin typeface="Trebuchet MS" panose="020B0603020202020204" pitchFamily="34" charset="0"/>
              </a:rPr>
              <a:t>Churches</a:t>
            </a:r>
          </a:p>
          <a:p>
            <a:pPr marL="342900" indent="-342900">
              <a:buAutoNum type="arabicPeriod"/>
            </a:pPr>
            <a:r>
              <a:rPr lang="en-US">
                <a:latin typeface="Trebuchet MS" panose="020B0603020202020204" pitchFamily="34" charset="0"/>
              </a:rPr>
              <a:t>Fraternal or School Organizations</a:t>
            </a:r>
          </a:p>
          <a:p>
            <a:pPr marL="342900" indent="-342900">
              <a:buAutoNum type="arabicPeriod"/>
            </a:pPr>
            <a:r>
              <a:rPr lang="en-US">
                <a:latin typeface="Trebuchet MS" panose="020B0603020202020204" pitchFamily="34" charset="0"/>
              </a:rPr>
              <a:t>501 (c) (3) Exempt Organizations</a:t>
            </a:r>
          </a:p>
          <a:p>
            <a:pPr marL="342900" indent="-342900">
              <a:buAutoNum type="arabicPeriod"/>
            </a:pPr>
            <a:r>
              <a:rPr lang="en-US">
                <a:latin typeface="Trebuchet MS" panose="020B0603020202020204" pitchFamily="34" charset="0"/>
              </a:rPr>
              <a:t>Vol. Fire and Medical Services</a:t>
            </a:r>
          </a:p>
          <a:p>
            <a:endParaRPr lang="en-US">
              <a:latin typeface="Trebuchet MS" panose="020B0603020202020204" pitchFamily="34" charset="0"/>
            </a:endParaRPr>
          </a:p>
          <a:p>
            <a:r>
              <a:rPr lang="en-US" u="sng">
                <a:latin typeface="Trebuchet MS" panose="020B0603020202020204" pitchFamily="34" charset="0"/>
              </a:rPr>
              <a:t>For the above organizations, the following requirements apply:</a:t>
            </a:r>
          </a:p>
          <a:p>
            <a:pPr marL="342900" indent="-342900">
              <a:buAutoNum type="arabicPeriod"/>
            </a:pPr>
            <a:r>
              <a:rPr lang="en-US">
                <a:latin typeface="Trebuchet MS" panose="020B0603020202020204" pitchFamily="34" charset="0"/>
              </a:rPr>
              <a:t>Event must be no more than 2 days</a:t>
            </a:r>
          </a:p>
          <a:p>
            <a:pPr marL="342900" indent="-342900">
              <a:buAutoNum type="arabicPeriod"/>
            </a:pPr>
            <a:r>
              <a:rPr lang="en-US">
                <a:latin typeface="Trebuchet MS" panose="020B0603020202020204" pitchFamily="34" charset="0"/>
              </a:rPr>
              <a:t>Food may only be prepared in the following locations:</a:t>
            </a:r>
          </a:p>
          <a:p>
            <a:pPr marL="800100" lvl="1" indent="-342900">
              <a:buAutoNum type="arabicPeriod"/>
            </a:pPr>
            <a:r>
              <a:rPr lang="en-US">
                <a:latin typeface="Trebuchet MS" panose="020B0603020202020204" pitchFamily="34" charset="0"/>
              </a:rPr>
              <a:t>Homes of members</a:t>
            </a:r>
          </a:p>
          <a:p>
            <a:pPr marL="800100" lvl="1" indent="-342900">
              <a:buAutoNum type="arabicPeriod"/>
            </a:pPr>
            <a:r>
              <a:rPr lang="en-US">
                <a:latin typeface="Trebuchet MS" panose="020B0603020202020204" pitchFamily="34" charset="0"/>
              </a:rPr>
              <a:t>Kitchen of Church, School, or Organization</a:t>
            </a:r>
          </a:p>
          <a:p>
            <a:pPr marL="800100" lvl="1" indent="-342900">
              <a:buAutoNum type="arabicPeriod"/>
            </a:pPr>
            <a:r>
              <a:rPr lang="en-US">
                <a:latin typeface="Trebuchet MS" panose="020B0603020202020204" pitchFamily="34" charset="0"/>
              </a:rPr>
              <a:t>Purchased or donated from a permitted food establishment.</a:t>
            </a:r>
          </a:p>
          <a:p>
            <a:pPr marL="342900" indent="-342900">
              <a:buFont typeface="+mj-lt"/>
              <a:buAutoNum type="arabicPeriod"/>
            </a:pPr>
            <a:r>
              <a:rPr lang="en-US">
                <a:latin typeface="Trebuchet MS" panose="020B0603020202020204" pitchFamily="34" charset="0"/>
              </a:rPr>
              <a:t> Food prepared onsite at an event is </a:t>
            </a:r>
            <a:r>
              <a:rPr lang="en-US" u="sng">
                <a:latin typeface="Trebuchet MS" panose="020B0603020202020204" pitchFamily="34" charset="0"/>
              </a:rPr>
              <a:t>not exempt </a:t>
            </a:r>
            <a:r>
              <a:rPr lang="en-US">
                <a:latin typeface="Trebuchet MS" panose="020B0603020202020204" pitchFamily="34" charset="0"/>
              </a:rPr>
              <a:t>from a permit, however the fee for the permit would be waived. </a:t>
            </a:r>
          </a:p>
        </p:txBody>
      </p:sp>
    </p:spTree>
    <p:extLst>
      <p:ext uri="{BB962C8B-B14F-4D97-AF65-F5344CB8AC3E}">
        <p14:creationId xmlns:p14="http://schemas.microsoft.com/office/powerpoint/2010/main" val="446597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BB784-1A3A-0F71-C475-96ABA3A6C5A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B736D085-9539-8F2B-973D-E30A2D8A4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731A3AC3-FB01-1050-66A5-2624F0C3CD2B}"/>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6" name="Picture 5">
            <a:extLst>
              <a:ext uri="{FF2B5EF4-FFF2-40B4-BE49-F238E27FC236}">
                <a16:creationId xmlns:a16="http://schemas.microsoft.com/office/drawing/2014/main" id="{75470075-76ED-8722-5FEB-B65F88F5F65B}"/>
              </a:ext>
            </a:extLst>
          </p:cNvPr>
          <p:cNvPicPr>
            <a:picLocks noChangeAspect="1"/>
          </p:cNvPicPr>
          <p:nvPr/>
        </p:nvPicPr>
        <p:blipFill>
          <a:blip r:embed="rId4"/>
          <a:stretch>
            <a:fillRect/>
          </a:stretch>
        </p:blipFill>
        <p:spPr>
          <a:xfrm>
            <a:off x="3696788" y="0"/>
            <a:ext cx="4998553" cy="6593991"/>
          </a:xfrm>
          <a:prstGeom prst="rect">
            <a:avLst/>
          </a:prstGeom>
        </p:spPr>
      </p:pic>
    </p:spTree>
    <p:extLst>
      <p:ext uri="{BB962C8B-B14F-4D97-AF65-F5344CB8AC3E}">
        <p14:creationId xmlns:p14="http://schemas.microsoft.com/office/powerpoint/2010/main" val="2734050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D7950-1EA7-DC03-C5B2-96214FA4AEEE}"/>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0EF02F48-11DE-F94E-610D-7B9807110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11DEC782-3EE4-0383-3CFD-C198DBB6A7E0}"/>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4" name="Picture 3">
            <a:extLst>
              <a:ext uri="{FF2B5EF4-FFF2-40B4-BE49-F238E27FC236}">
                <a16:creationId xmlns:a16="http://schemas.microsoft.com/office/drawing/2014/main" id="{EB27EB98-FB91-B9FC-424E-C24DEC729DBD}"/>
              </a:ext>
            </a:extLst>
          </p:cNvPr>
          <p:cNvPicPr>
            <a:picLocks noChangeAspect="1"/>
          </p:cNvPicPr>
          <p:nvPr/>
        </p:nvPicPr>
        <p:blipFill>
          <a:blip r:embed="rId4"/>
          <a:stretch>
            <a:fillRect/>
          </a:stretch>
        </p:blipFill>
        <p:spPr>
          <a:xfrm>
            <a:off x="692331" y="0"/>
            <a:ext cx="10611176" cy="6126480"/>
          </a:xfrm>
          <a:prstGeom prst="rect">
            <a:avLst/>
          </a:prstGeom>
        </p:spPr>
      </p:pic>
    </p:spTree>
    <p:extLst>
      <p:ext uri="{BB962C8B-B14F-4D97-AF65-F5344CB8AC3E}">
        <p14:creationId xmlns:p14="http://schemas.microsoft.com/office/powerpoint/2010/main" val="8633982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173F5-4E0E-4748-95E6-ED30868517B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24D44C6A-FA31-83D9-35D9-3403D635E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117B76AC-DA17-55CD-BC6C-E22E393914B6}"/>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a:extLst>
              <a:ext uri="{FF2B5EF4-FFF2-40B4-BE49-F238E27FC236}">
                <a16:creationId xmlns:a16="http://schemas.microsoft.com/office/drawing/2014/main" id="{1569DCAF-754B-E64D-F297-DD2A0FAF5055}"/>
              </a:ext>
            </a:extLst>
          </p:cNvPr>
          <p:cNvPicPr>
            <a:picLocks noChangeAspect="1"/>
          </p:cNvPicPr>
          <p:nvPr/>
        </p:nvPicPr>
        <p:blipFill>
          <a:blip r:embed="rId4"/>
          <a:stretch>
            <a:fillRect/>
          </a:stretch>
        </p:blipFill>
        <p:spPr>
          <a:xfrm>
            <a:off x="3853542" y="1"/>
            <a:ext cx="4666733" cy="6600826"/>
          </a:xfrm>
          <a:prstGeom prst="rect">
            <a:avLst/>
          </a:prstGeom>
        </p:spPr>
      </p:pic>
    </p:spTree>
    <p:extLst>
      <p:ext uri="{BB962C8B-B14F-4D97-AF65-F5344CB8AC3E}">
        <p14:creationId xmlns:p14="http://schemas.microsoft.com/office/powerpoint/2010/main" val="227948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40F87-E808-DC9E-7083-FF0ECED2838F}"/>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1A56DA6B-AD49-7C38-F7BA-98C610103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76757FE4-349F-8097-B0EC-F635995FB5D1}"/>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a:extLst>
              <a:ext uri="{FF2B5EF4-FFF2-40B4-BE49-F238E27FC236}">
                <a16:creationId xmlns:a16="http://schemas.microsoft.com/office/drawing/2014/main" id="{48668A48-DBF5-3661-9FD1-DACF5FAC9DCB}"/>
              </a:ext>
            </a:extLst>
          </p:cNvPr>
          <p:cNvPicPr>
            <a:picLocks noChangeAspect="1"/>
          </p:cNvPicPr>
          <p:nvPr/>
        </p:nvPicPr>
        <p:blipFill>
          <a:blip r:embed="rId4"/>
          <a:stretch>
            <a:fillRect/>
          </a:stretch>
        </p:blipFill>
        <p:spPr>
          <a:xfrm>
            <a:off x="0" y="481710"/>
            <a:ext cx="11887200" cy="5747216"/>
          </a:xfrm>
          <a:prstGeom prst="rect">
            <a:avLst/>
          </a:prstGeom>
        </p:spPr>
      </p:pic>
    </p:spTree>
    <p:extLst>
      <p:ext uri="{BB962C8B-B14F-4D97-AF65-F5344CB8AC3E}">
        <p14:creationId xmlns:p14="http://schemas.microsoft.com/office/powerpoint/2010/main" val="32189104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4034DC28-D2E0-082E-82E1-79582C6E4F8B}"/>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1524" y="0"/>
            <a:ext cx="12192000" cy="6858000"/>
          </a:xfrm>
          <a:prstGeom prst="rect">
            <a:avLst/>
          </a:prstGeom>
        </p:spPr>
      </p:pic>
      <p:sp>
        <p:nvSpPr>
          <p:cNvPr id="4" name="TextBox 3">
            <a:extLst>
              <a:ext uri="{FF2B5EF4-FFF2-40B4-BE49-F238E27FC236}">
                <a16:creationId xmlns:a16="http://schemas.microsoft.com/office/drawing/2014/main" id="{99A1A10F-72E0-9AB6-3516-E7ED183499CF}"/>
              </a:ext>
            </a:extLst>
          </p:cNvPr>
          <p:cNvSpPr txBox="1"/>
          <p:nvPr/>
        </p:nvSpPr>
        <p:spPr>
          <a:xfrm>
            <a:off x="336645" y="327546"/>
            <a:ext cx="11518710" cy="892552"/>
          </a:xfrm>
          <a:prstGeom prst="rect">
            <a:avLst/>
          </a:prstGeom>
          <a:noFill/>
        </p:spPr>
        <p:txBody>
          <a:bodyPr wrap="square" rtlCol="0">
            <a:spAutoFit/>
          </a:bodyPr>
          <a:lstStyle/>
          <a:p>
            <a:endParaRPr lang="en-US" sz="2400">
              <a:solidFill>
                <a:srgbClr val="002060"/>
              </a:solidFill>
              <a:latin typeface="Trebuchet MS" panose="020B0603020202020204" pitchFamily="34" charset="0"/>
            </a:endParaRPr>
          </a:p>
          <a:p>
            <a:pPr algn="ctr"/>
            <a:r>
              <a:rPr lang="en-US" sz="2800">
                <a:latin typeface="Trebuchet MS" panose="020B0603020202020204" pitchFamily="34" charset="0"/>
              </a:rPr>
              <a:t>Code of Virginia </a:t>
            </a:r>
          </a:p>
        </p:txBody>
      </p:sp>
      <p:sp>
        <p:nvSpPr>
          <p:cNvPr id="2" name="TextBox 1">
            <a:extLst>
              <a:ext uri="{FF2B5EF4-FFF2-40B4-BE49-F238E27FC236}">
                <a16:creationId xmlns:a16="http://schemas.microsoft.com/office/drawing/2014/main" id="{D58B0205-B2B4-0121-F143-ABFE3407ED80}"/>
              </a:ext>
            </a:extLst>
          </p:cNvPr>
          <p:cNvSpPr txBox="1"/>
          <p:nvPr/>
        </p:nvSpPr>
        <p:spPr>
          <a:xfrm>
            <a:off x="1249680" y="2411378"/>
            <a:ext cx="9898380" cy="2062103"/>
          </a:xfrm>
          <a:prstGeom prst="rect">
            <a:avLst/>
          </a:prstGeom>
          <a:noFill/>
        </p:spPr>
        <p:txBody>
          <a:bodyPr wrap="square" rtlCol="0">
            <a:spAutoFit/>
          </a:bodyPr>
          <a:lstStyle/>
          <a:p>
            <a:r>
              <a:rPr lang="en-US" b="0" i="0">
                <a:solidFill>
                  <a:schemeClr val="accent1"/>
                </a:solidFill>
                <a:effectLst/>
                <a:latin typeface="Trebuchet MS" panose="020B0603020202020204" pitchFamily="34" charset="0"/>
                <a:hlinkClick r:id="rId4">
                  <a:extLst>
                    <a:ext uri="{A12FA001-AC4F-418D-AE19-62706E023703}">
                      <ahyp:hlinkClr xmlns:ahyp="http://schemas.microsoft.com/office/drawing/2018/hyperlinkcolor" val="tx"/>
                    </a:ext>
                  </a:extLst>
                </a:hlinkClick>
              </a:rPr>
              <a:t>§ 3.2-5130. Inspections required to operate food establishment.</a:t>
            </a:r>
            <a:endParaRPr lang="en-US" b="0" i="0">
              <a:solidFill>
                <a:schemeClr val="accent1"/>
              </a:solidFill>
              <a:effectLst/>
              <a:latin typeface="Trebuchet MS" panose="020B0603020202020204" pitchFamily="34" charset="0"/>
            </a:endParaRPr>
          </a:p>
          <a:p>
            <a:endParaRPr lang="en-US">
              <a:solidFill>
                <a:srgbClr val="444444"/>
              </a:solidFill>
              <a:latin typeface="Trebuchet MS" panose="020B0603020202020204" pitchFamily="34" charset="0"/>
            </a:endParaRPr>
          </a:p>
          <a:p>
            <a:endParaRPr lang="en-US" b="0" i="0">
              <a:solidFill>
                <a:srgbClr val="444444"/>
              </a:solidFill>
              <a:effectLst/>
              <a:latin typeface="Trebuchet MS" panose="020B0603020202020204" pitchFamily="34" charset="0"/>
            </a:endParaRPr>
          </a:p>
          <a:p>
            <a:r>
              <a:rPr lang="en-US" sz="2000">
                <a:solidFill>
                  <a:srgbClr val="444444"/>
                </a:solidFill>
                <a:latin typeface="Trebuchet MS" panose="020B0603020202020204" pitchFamily="34" charset="0"/>
              </a:rPr>
              <a:t>VDH: </a:t>
            </a:r>
          </a:p>
          <a:p>
            <a:r>
              <a:rPr lang="en-US" b="0" i="0">
                <a:solidFill>
                  <a:schemeClr val="accent1"/>
                </a:solidFill>
                <a:effectLst/>
                <a:latin typeface="Trebuchet MS" panose="020B0603020202020204" pitchFamily="34" charset="0"/>
                <a:hlinkClick r:id="rId5">
                  <a:extLst>
                    <a:ext uri="{A12FA001-AC4F-418D-AE19-62706E023703}">
                      <ahyp:hlinkClr xmlns:ahyp="http://schemas.microsoft.com/office/drawing/2018/hyperlinkcolor" val="tx"/>
                    </a:ext>
                  </a:extLst>
                </a:hlinkClick>
              </a:rPr>
              <a:t>§ 35.1-14. Regulations governing restaurants; advisory standards for exempt entities</a:t>
            </a:r>
            <a:r>
              <a:rPr lang="en-US" b="0" i="0">
                <a:solidFill>
                  <a:srgbClr val="0563C1"/>
                </a:solidFill>
                <a:effectLst/>
                <a:latin typeface="Trebuchet MS" panose="020B0603020202020204" pitchFamily="34" charset="0"/>
                <a:hlinkClick r:id="rId5">
                  <a:extLst>
                    <a:ext uri="{A12FA001-AC4F-418D-AE19-62706E023703}">
                      <ahyp:hlinkClr xmlns:ahyp="http://schemas.microsoft.com/office/drawing/2018/hyperlinkcolor" val="tx"/>
                    </a:ext>
                  </a:extLst>
                </a:hlinkClick>
              </a:rPr>
              <a:t>.</a:t>
            </a:r>
            <a:endParaRPr lang="en-US" b="0" i="0">
              <a:solidFill>
                <a:srgbClr val="444444"/>
              </a:solidFill>
              <a:effectLst/>
              <a:latin typeface="Trebuchet MS" panose="020B0603020202020204" pitchFamily="34" charset="0"/>
            </a:endParaRPr>
          </a:p>
          <a:p>
            <a:endParaRPr lang="en-US" b="0" i="0">
              <a:solidFill>
                <a:srgbClr val="444444"/>
              </a:solidFill>
              <a:effectLst/>
              <a:latin typeface="PT Serif" panose="020A0603040505020204" pitchFamily="18" charset="0"/>
            </a:endParaRPr>
          </a:p>
          <a:p>
            <a:endParaRPr lang="en-US"/>
          </a:p>
        </p:txBody>
      </p:sp>
      <p:sp>
        <p:nvSpPr>
          <p:cNvPr id="5" name="TextBox 4">
            <a:extLst>
              <a:ext uri="{FF2B5EF4-FFF2-40B4-BE49-F238E27FC236}">
                <a16:creationId xmlns:a16="http://schemas.microsoft.com/office/drawing/2014/main" id="{42D6E8F3-D46A-EF88-EC8A-8524CA9C6024}"/>
              </a:ext>
            </a:extLst>
          </p:cNvPr>
          <p:cNvSpPr txBox="1"/>
          <p:nvPr/>
        </p:nvSpPr>
        <p:spPr>
          <a:xfrm>
            <a:off x="1249680" y="2011268"/>
            <a:ext cx="4617720" cy="400110"/>
          </a:xfrm>
          <a:prstGeom prst="rect">
            <a:avLst/>
          </a:prstGeom>
          <a:noFill/>
        </p:spPr>
        <p:txBody>
          <a:bodyPr wrap="square" rtlCol="0">
            <a:spAutoFit/>
          </a:bodyPr>
          <a:lstStyle/>
          <a:p>
            <a:r>
              <a:rPr lang="en-US" sz="2000">
                <a:latin typeface="Trebuchet MS" panose="020B0603020202020204" pitchFamily="34" charset="0"/>
              </a:rPr>
              <a:t>VDACS:</a:t>
            </a:r>
          </a:p>
        </p:txBody>
      </p:sp>
    </p:spTree>
    <p:extLst>
      <p:ext uri="{BB962C8B-B14F-4D97-AF65-F5344CB8AC3E}">
        <p14:creationId xmlns:p14="http://schemas.microsoft.com/office/powerpoint/2010/main" val="32423511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0228A-EC9F-D3C0-AD46-FCC00CF06A73}"/>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DF39D487-B291-11D5-2801-289EDD8D6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31DCB5D4-157A-C792-A964-36F0A04B4A8A}"/>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1524" y="90153"/>
            <a:ext cx="12192000" cy="6858000"/>
          </a:xfrm>
          <a:prstGeom prst="rect">
            <a:avLst/>
          </a:prstGeom>
        </p:spPr>
      </p:pic>
      <p:sp>
        <p:nvSpPr>
          <p:cNvPr id="4" name="TextBox 3">
            <a:extLst>
              <a:ext uri="{FF2B5EF4-FFF2-40B4-BE49-F238E27FC236}">
                <a16:creationId xmlns:a16="http://schemas.microsoft.com/office/drawing/2014/main" id="{08280DBA-45F1-DEAF-FF61-AF373AA1FAEE}"/>
              </a:ext>
            </a:extLst>
          </p:cNvPr>
          <p:cNvSpPr txBox="1"/>
          <p:nvPr/>
        </p:nvSpPr>
        <p:spPr>
          <a:xfrm>
            <a:off x="336645" y="327546"/>
            <a:ext cx="11518710" cy="892552"/>
          </a:xfrm>
          <a:prstGeom prst="rect">
            <a:avLst/>
          </a:prstGeom>
          <a:noFill/>
        </p:spPr>
        <p:txBody>
          <a:bodyPr wrap="square" rtlCol="0">
            <a:spAutoFit/>
          </a:bodyPr>
          <a:lstStyle/>
          <a:p>
            <a:endParaRPr lang="en-US" sz="2400" dirty="0">
              <a:solidFill>
                <a:srgbClr val="002060"/>
              </a:solidFill>
              <a:latin typeface="Trebuchet MS" panose="020B0603020202020204" pitchFamily="34" charset="0"/>
            </a:endParaRPr>
          </a:p>
          <a:p>
            <a:pPr algn="ctr"/>
            <a:r>
              <a:rPr lang="en-US" sz="2800" dirty="0">
                <a:latin typeface="Trebuchet MS" panose="020B0603020202020204" pitchFamily="34" charset="0"/>
              </a:rPr>
              <a:t>VDH List of Resources for Vendors</a:t>
            </a:r>
          </a:p>
        </p:txBody>
      </p:sp>
      <p:sp>
        <p:nvSpPr>
          <p:cNvPr id="2" name="TextBox 1">
            <a:extLst>
              <a:ext uri="{FF2B5EF4-FFF2-40B4-BE49-F238E27FC236}">
                <a16:creationId xmlns:a16="http://schemas.microsoft.com/office/drawing/2014/main" id="{BB46F8F5-C4CA-5341-D7D8-1AD708D6F6C6}"/>
              </a:ext>
            </a:extLst>
          </p:cNvPr>
          <p:cNvSpPr txBox="1"/>
          <p:nvPr/>
        </p:nvSpPr>
        <p:spPr>
          <a:xfrm>
            <a:off x="1249680" y="2411378"/>
            <a:ext cx="9898380" cy="646331"/>
          </a:xfrm>
          <a:prstGeom prst="rect">
            <a:avLst/>
          </a:prstGeom>
          <a:noFill/>
        </p:spPr>
        <p:txBody>
          <a:bodyPr wrap="square" rtlCol="0">
            <a:spAutoFit/>
          </a:bodyPr>
          <a:lstStyle/>
          <a:p>
            <a:endParaRPr lang="en-US" b="0" i="0" dirty="0">
              <a:solidFill>
                <a:srgbClr val="444444"/>
              </a:solidFill>
              <a:effectLst/>
              <a:latin typeface="PT Serif" panose="020A0603040505020204" pitchFamily="18" charset="0"/>
            </a:endParaRPr>
          </a:p>
          <a:p>
            <a:endParaRPr lang="en-US" dirty="0"/>
          </a:p>
        </p:txBody>
      </p:sp>
      <p:sp>
        <p:nvSpPr>
          <p:cNvPr id="6" name="TextBox 5">
            <a:extLst>
              <a:ext uri="{FF2B5EF4-FFF2-40B4-BE49-F238E27FC236}">
                <a16:creationId xmlns:a16="http://schemas.microsoft.com/office/drawing/2014/main" id="{5C05DA72-7883-8F72-85A0-694F2A73D3EE}"/>
              </a:ext>
            </a:extLst>
          </p:cNvPr>
          <p:cNvSpPr txBox="1"/>
          <p:nvPr/>
        </p:nvSpPr>
        <p:spPr>
          <a:xfrm>
            <a:off x="631065" y="1498163"/>
            <a:ext cx="11224290" cy="3970318"/>
          </a:xfrm>
          <a:prstGeom prst="rect">
            <a:avLst/>
          </a:prstGeom>
          <a:noFill/>
        </p:spPr>
        <p:txBody>
          <a:bodyPr wrap="square" rtlCol="0">
            <a:spAutoFit/>
          </a:bodyPr>
          <a:lstStyle/>
          <a:p>
            <a:pPr>
              <a:buFont typeface="Wingdings" panose="05000000000000000000" pitchFamily="2" charset="2"/>
              <a:buChar char="v"/>
            </a:pPr>
            <a:r>
              <a:rPr lang="en-US" dirty="0"/>
              <a:t>Main Food Safety Landing Page: </a:t>
            </a:r>
            <a:r>
              <a:rPr lang="en-US" dirty="0">
                <a:hlinkClick r:id="rId4"/>
              </a:rPr>
              <a:t>Food Safety in Virginia - Environmental </a:t>
            </a:r>
            <a:r>
              <a:rPr lang="en-US" dirty="0" err="1">
                <a:hlinkClick r:id="rId4"/>
              </a:rPr>
              <a:t>Health</a:t>
            </a:r>
            <a:r>
              <a:rPr lang="en-US" dirty="0" err="1">
                <a:hlinkClick r:id="rId5"/>
              </a:rPr>
              <a:t>Food</a:t>
            </a:r>
            <a:r>
              <a:rPr lang="en-US" dirty="0">
                <a:hlinkClick r:id="rId5"/>
              </a:rPr>
              <a:t> Establishment </a:t>
            </a:r>
          </a:p>
          <a:p>
            <a:pPr>
              <a:buFont typeface="Wingdings" panose="05000000000000000000" pitchFamily="2" charset="2"/>
              <a:buChar char="v"/>
              <a:tabLst>
                <a:tab pos="228600" algn="l"/>
              </a:tabLst>
            </a:pPr>
            <a:r>
              <a:rPr lang="en-US" dirty="0">
                <a:hlinkClick r:id="rId5"/>
              </a:rPr>
              <a:t>Operators Information - Environmental Health (virginia.gov)</a:t>
            </a:r>
            <a:endParaRPr lang="en-US" dirty="0"/>
          </a:p>
          <a:p>
            <a:pPr lvl="1">
              <a:buFont typeface="Wingdings" panose="05000000000000000000" pitchFamily="2" charset="2"/>
              <a:buChar char="Ø"/>
            </a:pPr>
            <a:r>
              <a:rPr lang="en-US" dirty="0"/>
              <a:t>How to apply for food permit including mobile units and temporary food establishments (TFE)</a:t>
            </a:r>
          </a:p>
          <a:p>
            <a:pPr lvl="1">
              <a:buFont typeface="Wingdings" panose="05000000000000000000" pitchFamily="2" charset="2"/>
              <a:buChar char="Ø"/>
            </a:pPr>
            <a:r>
              <a:rPr lang="en-US" dirty="0"/>
              <a:t>Certified Food Protection Manager (CFPM) information</a:t>
            </a:r>
          </a:p>
          <a:p>
            <a:pPr lvl="1">
              <a:buFont typeface="Wingdings" panose="05000000000000000000" pitchFamily="2" charset="2"/>
              <a:buChar char="Ø"/>
            </a:pPr>
            <a:r>
              <a:rPr lang="en-US" dirty="0"/>
              <a:t>List of Localities that have local ordinances or additional requirements for TFEs</a:t>
            </a:r>
          </a:p>
          <a:p>
            <a:pPr lvl="1">
              <a:buFont typeface="Wingdings" panose="05000000000000000000" pitchFamily="2" charset="2"/>
              <a:buChar char="Ø"/>
            </a:pPr>
            <a:r>
              <a:rPr lang="en-US" dirty="0"/>
              <a:t>Employee Health </a:t>
            </a:r>
          </a:p>
          <a:p>
            <a:pPr lvl="1">
              <a:buFont typeface="Wingdings" panose="05000000000000000000" pitchFamily="2" charset="2"/>
              <a:buChar char="Ø"/>
            </a:pPr>
            <a:r>
              <a:rPr lang="en-US" dirty="0"/>
              <a:t>Food Regulations</a:t>
            </a:r>
          </a:p>
          <a:p>
            <a:pPr lvl="1">
              <a:buFont typeface="Wingdings" panose="05000000000000000000" pitchFamily="2" charset="2"/>
              <a:buChar char="Ø"/>
            </a:pPr>
            <a:r>
              <a:rPr lang="en-US" dirty="0"/>
              <a:t>Food Allergen Awareness</a:t>
            </a:r>
          </a:p>
          <a:p>
            <a:pPr marL="0" lvl="1" indent="457200">
              <a:buFont typeface="Wingdings" panose="05000000000000000000" pitchFamily="2" charset="2"/>
              <a:buChar char="v"/>
            </a:pPr>
            <a:r>
              <a:rPr lang="en-US" dirty="0"/>
              <a:t>VDH and VDACS Memorandum of Understanding: </a:t>
            </a:r>
            <a:r>
              <a:rPr lang="en-US" dirty="0">
                <a:hlinkClick r:id="rId6"/>
              </a:rPr>
              <a:t>VDH and VDACS Partnership and MOU Agreements - Environmental Health (virginia.gov)</a:t>
            </a:r>
            <a:endParaRPr lang="en-US" dirty="0"/>
          </a:p>
          <a:p>
            <a:pPr marL="0" lvl="1" indent="457200">
              <a:buFont typeface="Wingdings" panose="05000000000000000000" pitchFamily="2" charset="2"/>
              <a:buChar char="v"/>
            </a:pPr>
            <a:r>
              <a:rPr lang="en-US" dirty="0"/>
              <a:t>Find your Local Health District: </a:t>
            </a:r>
          </a:p>
          <a:p>
            <a:pPr marL="457200" lvl="2" indent="0">
              <a:buNone/>
            </a:pPr>
            <a:r>
              <a:rPr lang="en-US" dirty="0"/>
              <a:t>Main Landing Page: </a:t>
            </a:r>
            <a:r>
              <a:rPr lang="en-US" dirty="0">
                <a:hlinkClick r:id="rId7"/>
              </a:rPr>
              <a:t>Local Health Districts - Virginia Department of Health</a:t>
            </a:r>
            <a:endParaRPr lang="en-US" dirty="0"/>
          </a:p>
          <a:p>
            <a:pPr marL="457200" lvl="2" indent="0">
              <a:buNone/>
            </a:pPr>
            <a:r>
              <a:rPr lang="en-US" dirty="0"/>
              <a:t>Health Department locator: </a:t>
            </a:r>
            <a:r>
              <a:rPr lang="en-US" dirty="0">
                <a:hlinkClick r:id="rId8"/>
              </a:rPr>
              <a:t>Health Department Locator - LHD Locator (virginia.gov)</a:t>
            </a:r>
            <a:endParaRPr lang="en-US" dirty="0"/>
          </a:p>
          <a:p>
            <a:pPr marL="342900" lvl="1" indent="-342900">
              <a:buFont typeface="Wingdings" panose="05000000000000000000" pitchFamily="2" charset="2"/>
              <a:buChar char="v"/>
            </a:pPr>
            <a:r>
              <a:rPr lang="en-US" dirty="0"/>
              <a:t>Contact us at: foodsafety@vdh.virginia.gov</a:t>
            </a:r>
          </a:p>
        </p:txBody>
      </p:sp>
    </p:spTree>
    <p:extLst>
      <p:ext uri="{BB962C8B-B14F-4D97-AF65-F5344CB8AC3E}">
        <p14:creationId xmlns:p14="http://schemas.microsoft.com/office/powerpoint/2010/main" val="595852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4034DC28-D2E0-082E-82E1-79582C6E4F8B}"/>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4" name="TextBox 3">
            <a:extLst>
              <a:ext uri="{FF2B5EF4-FFF2-40B4-BE49-F238E27FC236}">
                <a16:creationId xmlns:a16="http://schemas.microsoft.com/office/drawing/2014/main" id="{99A1A10F-72E0-9AB6-3516-E7ED183499CF}"/>
              </a:ext>
            </a:extLst>
          </p:cNvPr>
          <p:cNvSpPr txBox="1"/>
          <p:nvPr/>
        </p:nvSpPr>
        <p:spPr>
          <a:xfrm>
            <a:off x="336645" y="327546"/>
            <a:ext cx="11518710" cy="5047536"/>
          </a:xfrm>
          <a:prstGeom prst="rect">
            <a:avLst/>
          </a:prstGeom>
          <a:noFill/>
        </p:spPr>
        <p:txBody>
          <a:bodyPr wrap="square" rtlCol="0">
            <a:spAutoFit/>
          </a:bodyPr>
          <a:lstStyle/>
          <a:p>
            <a:r>
              <a:rPr lang="en-US" sz="3200">
                <a:solidFill>
                  <a:srgbClr val="002060"/>
                </a:solidFill>
                <a:latin typeface="Trebuchet MS" panose="020B0603020202020204" pitchFamily="34" charset="0"/>
              </a:rPr>
              <a:t>Thank you!</a:t>
            </a:r>
          </a:p>
          <a:p>
            <a:endParaRPr lang="en-US" sz="3200">
              <a:solidFill>
                <a:srgbClr val="002060"/>
              </a:solidFill>
              <a:latin typeface="Trebuchet MS" panose="020B0603020202020204" pitchFamily="34" charset="0"/>
            </a:endParaRPr>
          </a:p>
          <a:p>
            <a:r>
              <a:rPr lang="en-US" sz="2800">
                <a:latin typeface="Trebuchet MS" panose="020B0603020202020204" pitchFamily="34" charset="0"/>
              </a:rPr>
              <a:t>Virginia Department of Health, Division of Food and General Environmental Services</a:t>
            </a:r>
          </a:p>
          <a:p>
            <a:endParaRPr lang="en-US" sz="3200">
              <a:latin typeface="Trebuchet MS" panose="020B0603020202020204" pitchFamily="34" charset="0"/>
            </a:endParaRPr>
          </a:p>
          <a:p>
            <a:r>
              <a:rPr lang="en-US" sz="2400">
                <a:latin typeface="Trebuchet MS" panose="020B0603020202020204" pitchFamily="34" charset="0"/>
              </a:rPr>
              <a:t>Whitney Wright, Environmental Health Coordinator</a:t>
            </a:r>
          </a:p>
          <a:p>
            <a:r>
              <a:rPr lang="en-US" sz="2400">
                <a:latin typeface="Trebuchet MS" panose="020B0603020202020204" pitchFamily="34" charset="0"/>
                <a:hlinkClick r:id="rId4"/>
              </a:rPr>
              <a:t>Whitney.Wright@vdh.virginia.gov</a:t>
            </a:r>
            <a:endParaRPr lang="en-US" sz="2400">
              <a:latin typeface="Trebuchet MS" panose="020B0603020202020204" pitchFamily="34" charset="0"/>
            </a:endParaRPr>
          </a:p>
          <a:p>
            <a:endParaRPr lang="en-US" sz="2400">
              <a:latin typeface="Trebuchet MS" panose="020B0603020202020204" pitchFamily="34" charset="0"/>
            </a:endParaRPr>
          </a:p>
          <a:p>
            <a:r>
              <a:rPr lang="en-US" sz="2400">
                <a:latin typeface="Trebuchet MS" panose="020B0603020202020204" pitchFamily="34" charset="0"/>
              </a:rPr>
              <a:t>Jessica Klemencic, Food Safety Quality Assurance Coordinator</a:t>
            </a:r>
          </a:p>
          <a:p>
            <a:r>
              <a:rPr lang="en-US" sz="2400">
                <a:latin typeface="Trebuchet MS" panose="020B0603020202020204" pitchFamily="34" charset="0"/>
                <a:hlinkClick r:id="rId5"/>
              </a:rPr>
              <a:t>Jessica.Klemencic@vdh.virginia.gov</a:t>
            </a:r>
            <a:r>
              <a:rPr lang="en-US" sz="2400">
                <a:latin typeface="Trebuchet MS" panose="020B0603020202020204" pitchFamily="34" charset="0"/>
              </a:rPr>
              <a:t> </a:t>
            </a:r>
          </a:p>
          <a:p>
            <a:endParaRPr lang="en-US" sz="2400">
              <a:solidFill>
                <a:srgbClr val="002060"/>
              </a:solidFill>
              <a:latin typeface="Trebuchet MS" panose="020B0603020202020204" pitchFamily="34" charset="0"/>
            </a:endParaRPr>
          </a:p>
          <a:p>
            <a:endParaRPr lang="en-US"/>
          </a:p>
        </p:txBody>
      </p:sp>
    </p:spTree>
    <p:extLst>
      <p:ext uri="{BB962C8B-B14F-4D97-AF65-F5344CB8AC3E}">
        <p14:creationId xmlns:p14="http://schemas.microsoft.com/office/powerpoint/2010/main" val="16142431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4034DC28-D2E0-082E-82E1-79582C6E4F8B}"/>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54340" y="-1744"/>
            <a:ext cx="12140761" cy="6829178"/>
          </a:xfrm>
          <a:prstGeom prst="rect">
            <a:avLst/>
          </a:prstGeom>
        </p:spPr>
      </p:pic>
      <p:sp>
        <p:nvSpPr>
          <p:cNvPr id="4" name="TextBox 3">
            <a:extLst>
              <a:ext uri="{FF2B5EF4-FFF2-40B4-BE49-F238E27FC236}">
                <a16:creationId xmlns:a16="http://schemas.microsoft.com/office/drawing/2014/main" id="{99A1A10F-72E0-9AB6-3516-E7ED183499CF}"/>
              </a:ext>
            </a:extLst>
          </p:cNvPr>
          <p:cNvSpPr txBox="1"/>
          <p:nvPr/>
        </p:nvSpPr>
        <p:spPr>
          <a:xfrm>
            <a:off x="336645" y="286603"/>
            <a:ext cx="11518710" cy="707886"/>
          </a:xfrm>
          <a:prstGeom prst="rect">
            <a:avLst/>
          </a:prstGeom>
          <a:noFill/>
        </p:spPr>
        <p:txBody>
          <a:bodyPr wrap="square" rtlCol="0">
            <a:spAutoFit/>
          </a:bodyPr>
          <a:lstStyle/>
          <a:p>
            <a:pPr algn="ctr"/>
            <a:r>
              <a:rPr lang="en-US" sz="4000">
                <a:solidFill>
                  <a:srgbClr val="002060"/>
                </a:solidFill>
                <a:latin typeface="Trebuchet MS" panose="020B0603020202020204" pitchFamily="34" charset="0"/>
              </a:rPr>
              <a:t>Questions?</a:t>
            </a:r>
          </a:p>
        </p:txBody>
      </p:sp>
      <p:sp>
        <p:nvSpPr>
          <p:cNvPr id="5" name="TextBox 4">
            <a:extLst>
              <a:ext uri="{FF2B5EF4-FFF2-40B4-BE49-F238E27FC236}">
                <a16:creationId xmlns:a16="http://schemas.microsoft.com/office/drawing/2014/main" id="{ECBEF894-7AD9-7828-5092-E471402BBA73}"/>
              </a:ext>
            </a:extLst>
          </p:cNvPr>
          <p:cNvSpPr txBox="1"/>
          <p:nvPr/>
        </p:nvSpPr>
        <p:spPr>
          <a:xfrm>
            <a:off x="2175164" y="5571123"/>
            <a:ext cx="8936182" cy="584775"/>
          </a:xfrm>
          <a:prstGeom prst="rect">
            <a:avLst/>
          </a:prstGeom>
          <a:noFill/>
        </p:spPr>
        <p:txBody>
          <a:bodyPr wrap="square" rtlCol="0">
            <a:spAutoFit/>
          </a:bodyPr>
          <a:lstStyle/>
          <a:p>
            <a:pPr marL="0" lvl="1"/>
            <a:r>
              <a:rPr lang="en-US" sz="3200">
                <a:latin typeface="Trebuchet MS" panose="020B0603020202020204" pitchFamily="34" charset="0"/>
              </a:rPr>
              <a:t>Contact us at: foodsafety@vdh.virginia.gov</a:t>
            </a:r>
          </a:p>
        </p:txBody>
      </p:sp>
      <p:pic>
        <p:nvPicPr>
          <p:cNvPr id="1026" name="Picture 2">
            <a:extLst>
              <a:ext uri="{FF2B5EF4-FFF2-40B4-BE49-F238E27FC236}">
                <a16:creationId xmlns:a16="http://schemas.microsoft.com/office/drawing/2014/main" id="{6D503583-135E-2707-B6AB-C539E2A584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5976" y="2090058"/>
            <a:ext cx="4742485" cy="2665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621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D47E0-E896-48A2-295F-FF40BC17D8C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5AE38C0-5B00-2A62-C028-174F4ABACE58}"/>
              </a:ext>
            </a:extLst>
          </p:cNvPr>
          <p:cNvSpPr txBox="1"/>
          <p:nvPr/>
        </p:nvSpPr>
        <p:spPr>
          <a:xfrm>
            <a:off x="363894" y="402963"/>
            <a:ext cx="6325336" cy="954107"/>
          </a:xfrm>
          <a:prstGeom prst="rect">
            <a:avLst/>
          </a:prstGeom>
          <a:noFill/>
        </p:spPr>
        <p:txBody>
          <a:bodyPr wrap="square" rtlCol="0">
            <a:spAutoFit/>
          </a:bodyPr>
          <a:lstStyle/>
          <a:p>
            <a:pPr algn="ctr"/>
            <a:r>
              <a:rPr lang="en-US" sz="2800">
                <a:latin typeface="Trebuchet MS" panose="020B0603020202020204" pitchFamily="34" charset="0"/>
              </a:rPr>
              <a:t>New Food Safety Laws from the 2024 General Assembly </a:t>
            </a:r>
          </a:p>
        </p:txBody>
      </p:sp>
      <p:sp>
        <p:nvSpPr>
          <p:cNvPr id="4" name="TextBox 3">
            <a:extLst>
              <a:ext uri="{FF2B5EF4-FFF2-40B4-BE49-F238E27FC236}">
                <a16:creationId xmlns:a16="http://schemas.microsoft.com/office/drawing/2014/main" id="{D8B69FBB-2926-0699-BE76-FEDBA022E6CE}"/>
              </a:ext>
            </a:extLst>
          </p:cNvPr>
          <p:cNvSpPr txBox="1"/>
          <p:nvPr/>
        </p:nvSpPr>
        <p:spPr>
          <a:xfrm>
            <a:off x="429208" y="1495102"/>
            <a:ext cx="7156580" cy="4247317"/>
          </a:xfrm>
          <a:prstGeom prst="rect">
            <a:avLst/>
          </a:prstGeom>
          <a:noFill/>
        </p:spPr>
        <p:txBody>
          <a:bodyPr wrap="square" rtlCol="0">
            <a:spAutoFit/>
          </a:bodyPr>
          <a:lstStyle/>
          <a:p>
            <a:r>
              <a:rPr lang="en-US" u="sng">
                <a:latin typeface="Trebuchet MS" panose="020B0603020202020204" pitchFamily="34" charset="0"/>
              </a:rPr>
              <a:t>Cottage Food and Acidified Vegetable Exemptions:</a:t>
            </a:r>
            <a:endParaRPr lang="en-US">
              <a:latin typeface="Trebuchet MS" panose="020B0603020202020204" pitchFamily="34" charset="0"/>
            </a:endParaRPr>
          </a:p>
          <a:p>
            <a:endParaRPr lang="en-US">
              <a:latin typeface="Trebuchet MS" panose="020B0603020202020204" pitchFamily="34" charset="0"/>
            </a:endParaRPr>
          </a:p>
          <a:p>
            <a:r>
              <a:rPr lang="en-US">
                <a:latin typeface="Trebuchet MS" panose="020B0603020202020204" pitchFamily="34" charset="0"/>
              </a:rPr>
              <a:t>Acidified vegetables and cottage law foods may now be sold from </a:t>
            </a:r>
            <a:r>
              <a:rPr lang="en-US" b="1">
                <a:latin typeface="Trebuchet MS" panose="020B0603020202020204" pitchFamily="34" charset="0"/>
              </a:rPr>
              <a:t>any</a:t>
            </a:r>
            <a:r>
              <a:rPr lang="en-US">
                <a:latin typeface="Trebuchet MS" panose="020B0603020202020204" pitchFamily="34" charset="0"/>
              </a:rPr>
              <a:t> event where VDH would otherwise allow the operation of a temporary food establishment in addition to the vendor’s home.</a:t>
            </a:r>
          </a:p>
          <a:p>
            <a:endParaRPr lang="en-US">
              <a:latin typeface="Trebuchet MS" panose="020B0603020202020204" pitchFamily="34" charset="0"/>
            </a:endParaRPr>
          </a:p>
          <a:p>
            <a:endParaRPr lang="en-US">
              <a:latin typeface="Trebuchet MS" panose="020B0603020202020204" pitchFamily="34" charset="0"/>
            </a:endParaRPr>
          </a:p>
          <a:p>
            <a:r>
              <a:rPr lang="en-US" u="sng">
                <a:latin typeface="Trebuchet MS" panose="020B0603020202020204" pitchFamily="34" charset="0"/>
              </a:rPr>
              <a:t>Key Limitations:</a:t>
            </a:r>
          </a:p>
          <a:p>
            <a:pPr marL="342900" indent="-342900">
              <a:buAutoNum type="arabicPeriod"/>
            </a:pPr>
            <a:r>
              <a:rPr lang="en-US">
                <a:latin typeface="Trebuchet MS" panose="020B0603020202020204" pitchFamily="34" charset="0"/>
              </a:rPr>
              <a:t>Event must be 14 days or less. </a:t>
            </a:r>
          </a:p>
          <a:p>
            <a:pPr marL="342900" indent="-342900">
              <a:buAutoNum type="arabicPeriod"/>
            </a:pPr>
            <a:r>
              <a:rPr lang="en-US">
                <a:latin typeface="Trebuchet MS" panose="020B0603020202020204" pitchFamily="34" charset="0"/>
              </a:rPr>
              <a:t>All transactions must be in-person. </a:t>
            </a:r>
          </a:p>
          <a:p>
            <a:pPr marL="342900" indent="-342900">
              <a:buAutoNum type="arabicPeriod"/>
            </a:pPr>
            <a:r>
              <a:rPr lang="en-US">
                <a:latin typeface="Trebuchet MS" panose="020B0603020202020204" pitchFamily="34" charset="0"/>
              </a:rPr>
              <a:t>Only low risk foods that do not require time or temperature control for safety after preparation. </a:t>
            </a:r>
          </a:p>
          <a:p>
            <a:pPr marL="342900" indent="-342900">
              <a:buAutoNum type="arabicPeriod"/>
            </a:pPr>
            <a:r>
              <a:rPr lang="en-US">
                <a:latin typeface="Trebuchet MS" panose="020B0603020202020204" pitchFamily="34" charset="0"/>
              </a:rPr>
              <a:t>Gross sales of acidified vegetables may not exceed $9,000/yr.</a:t>
            </a:r>
          </a:p>
          <a:p>
            <a:pPr marL="342900" indent="-342900">
              <a:buFont typeface="+mj-lt"/>
              <a:buAutoNum type="arabicPeriod"/>
            </a:pPr>
            <a:r>
              <a:rPr lang="en-US">
                <a:latin typeface="Trebuchet MS" panose="020B0603020202020204" pitchFamily="34" charset="0"/>
              </a:rPr>
              <a:t>Products may be advertised but not ordered or purchased over the internet (in-person use of cashless payments is allowed)</a:t>
            </a:r>
          </a:p>
        </p:txBody>
      </p:sp>
      <p:graphicFrame>
        <p:nvGraphicFramePr>
          <p:cNvPr id="5" name="Object 4">
            <a:extLst>
              <a:ext uri="{FF2B5EF4-FFF2-40B4-BE49-F238E27FC236}">
                <a16:creationId xmlns:a16="http://schemas.microsoft.com/office/drawing/2014/main" id="{801F3519-E464-1767-665F-DAA30F392912}"/>
              </a:ext>
            </a:extLst>
          </p:cNvPr>
          <p:cNvGraphicFramePr>
            <a:graphicFrameLocks noChangeAspect="1"/>
          </p:cNvGraphicFramePr>
          <p:nvPr>
            <p:extLst>
              <p:ext uri="{D42A27DB-BD31-4B8C-83A1-F6EECF244321}">
                <p14:modId xmlns:p14="http://schemas.microsoft.com/office/powerpoint/2010/main" val="1722016355"/>
              </p:ext>
            </p:extLst>
          </p:nvPr>
        </p:nvGraphicFramePr>
        <p:xfrm>
          <a:off x="7449844" y="574847"/>
          <a:ext cx="4186238" cy="5418138"/>
        </p:xfrm>
        <a:graphic>
          <a:graphicData uri="http://schemas.openxmlformats.org/presentationml/2006/ole">
            <mc:AlternateContent xmlns:mc="http://schemas.openxmlformats.org/markup-compatibility/2006">
              <mc:Choice xmlns:v="urn:schemas-microsoft-com:vml" Requires="v">
                <p:oleObj name="Acrobat Document" r:id="rId3" imgW="5829224" imgH="7543800" progId="Acrobat.Document.DC">
                  <p:embed/>
                </p:oleObj>
              </mc:Choice>
              <mc:Fallback>
                <p:oleObj name="Acrobat Document" r:id="rId3" imgW="5829224" imgH="7543800" progId="Acrobat.Document.DC">
                  <p:embed/>
                  <p:pic>
                    <p:nvPicPr>
                      <p:cNvPr id="5" name="Object 4">
                        <a:extLst>
                          <a:ext uri="{FF2B5EF4-FFF2-40B4-BE49-F238E27FC236}">
                            <a16:creationId xmlns:a16="http://schemas.microsoft.com/office/drawing/2014/main" id="{801F3519-E464-1767-665F-DAA30F392912}"/>
                          </a:ext>
                        </a:extLst>
                      </p:cNvPr>
                      <p:cNvPicPr/>
                      <p:nvPr/>
                    </p:nvPicPr>
                    <p:blipFill>
                      <a:blip r:embed="rId4"/>
                      <a:stretch>
                        <a:fillRect/>
                      </a:stretch>
                    </p:blipFill>
                    <p:spPr>
                      <a:xfrm>
                        <a:off x="7449844" y="574847"/>
                        <a:ext cx="4186238" cy="5418138"/>
                      </a:xfrm>
                      <a:prstGeom prst="rect">
                        <a:avLst/>
                      </a:prstGeom>
                    </p:spPr>
                  </p:pic>
                </p:oleObj>
              </mc:Fallback>
            </mc:AlternateContent>
          </a:graphicData>
        </a:graphic>
      </p:graphicFrame>
    </p:spTree>
    <p:extLst>
      <p:ext uri="{BB962C8B-B14F-4D97-AF65-F5344CB8AC3E}">
        <p14:creationId xmlns:p14="http://schemas.microsoft.com/office/powerpoint/2010/main" val="2670434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4034DC28-D2E0-082E-82E1-79582C6E4F8B}"/>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4" name="TextBox 3">
            <a:extLst>
              <a:ext uri="{FF2B5EF4-FFF2-40B4-BE49-F238E27FC236}">
                <a16:creationId xmlns:a16="http://schemas.microsoft.com/office/drawing/2014/main" id="{99A1A10F-72E0-9AB6-3516-E7ED183499CF}"/>
              </a:ext>
            </a:extLst>
          </p:cNvPr>
          <p:cNvSpPr txBox="1"/>
          <p:nvPr/>
        </p:nvSpPr>
        <p:spPr>
          <a:xfrm>
            <a:off x="336645" y="327546"/>
            <a:ext cx="11632442" cy="523220"/>
          </a:xfrm>
          <a:prstGeom prst="rect">
            <a:avLst/>
          </a:prstGeom>
          <a:noFill/>
        </p:spPr>
        <p:txBody>
          <a:bodyPr wrap="square" rtlCol="0">
            <a:spAutoFit/>
          </a:bodyPr>
          <a:lstStyle/>
          <a:p>
            <a:r>
              <a:rPr lang="en-US" sz="2800">
                <a:solidFill>
                  <a:srgbClr val="002060"/>
                </a:solidFill>
                <a:latin typeface="Trebuchet MS" panose="020B0603020202020204" pitchFamily="34" charset="0"/>
              </a:rPr>
              <a:t>What’s the Difference Between a VDH Vendor and a Farm Vendor?</a:t>
            </a:r>
          </a:p>
        </p:txBody>
      </p:sp>
      <p:sp>
        <p:nvSpPr>
          <p:cNvPr id="2" name="TextBox 1">
            <a:extLst>
              <a:ext uri="{FF2B5EF4-FFF2-40B4-BE49-F238E27FC236}">
                <a16:creationId xmlns:a16="http://schemas.microsoft.com/office/drawing/2014/main" id="{E65822DA-ECBF-19AD-E303-10B90F271E89}"/>
              </a:ext>
            </a:extLst>
          </p:cNvPr>
          <p:cNvSpPr txBox="1"/>
          <p:nvPr/>
        </p:nvSpPr>
        <p:spPr>
          <a:xfrm>
            <a:off x="1146412" y="958711"/>
            <a:ext cx="4717577" cy="6401753"/>
          </a:xfrm>
          <a:prstGeom prst="rect">
            <a:avLst/>
          </a:prstGeom>
          <a:noFill/>
        </p:spPr>
        <p:txBody>
          <a:bodyPr wrap="square" lIns="91440" tIns="45720" rIns="91440" bIns="45720" rtlCol="0" anchor="t">
            <a:spAutoFit/>
          </a:bodyPr>
          <a:lstStyle/>
          <a:p>
            <a:pPr algn="ctr"/>
            <a:r>
              <a:rPr lang="en-US" sz="2400" b="1">
                <a:latin typeface="Trebuchet MS"/>
              </a:rPr>
              <a:t>VDH Vendor</a:t>
            </a:r>
            <a:endParaRPr lang="en-US" sz="2400" b="1">
              <a:latin typeface="Trebuchet MS" panose="020B0603020202020204" pitchFamily="34" charset="0"/>
            </a:endParaRPr>
          </a:p>
          <a:p>
            <a:pPr marL="285750" indent="-285750">
              <a:buFont typeface="Arial" panose="020B0604020202020204" pitchFamily="34" charset="0"/>
              <a:buChar char="•"/>
            </a:pPr>
            <a:r>
              <a:rPr lang="en-US" sz="2400">
                <a:latin typeface="Trebuchet MS" panose="020B0603020202020204" pitchFamily="34" charset="0"/>
              </a:rPr>
              <a:t>Requires a VDH food establishment permit</a:t>
            </a:r>
          </a:p>
          <a:p>
            <a:pPr marL="285750" indent="-285750">
              <a:buFont typeface="Arial" panose="020B0604020202020204" pitchFamily="34" charset="0"/>
              <a:buChar char="•"/>
            </a:pPr>
            <a:r>
              <a:rPr lang="en-US" sz="2400">
                <a:latin typeface="Trebuchet MS" panose="020B0603020202020204" pitchFamily="34" charset="0"/>
              </a:rPr>
              <a:t>Food service establishment preparing food for sale e.g., concessions direct to consumer</a:t>
            </a:r>
          </a:p>
          <a:p>
            <a:pPr marL="285750" indent="-285750">
              <a:buFont typeface="Arial" panose="020B0604020202020204" pitchFamily="34" charset="0"/>
              <a:buChar char="•"/>
            </a:pPr>
            <a:r>
              <a:rPr lang="en-US" sz="2400">
                <a:latin typeface="Trebuchet MS" panose="020B0603020202020204" pitchFamily="34" charset="0"/>
              </a:rPr>
              <a:t>Examples are permitted food establishment, mobile unit, or TFE vendor</a:t>
            </a:r>
          </a:p>
          <a:p>
            <a:pPr marL="285750" indent="-285750">
              <a:buFont typeface="Arial" panose="020B0604020202020204" pitchFamily="34" charset="0"/>
              <a:buChar char="•"/>
            </a:pPr>
            <a:r>
              <a:rPr lang="en-US" sz="2400">
                <a:latin typeface="Trebuchet MS" panose="020B0603020202020204" pitchFamily="34" charset="0"/>
              </a:rPr>
              <a:t>Food preparation occurs in VDH food establishment, mobile unit, or onsite at the market</a:t>
            </a:r>
          </a:p>
          <a:p>
            <a:endParaRPr lang="en-US" sz="2400">
              <a:latin typeface="Trebuchet MS" panose="020B0603020202020204" pitchFamily="34" charset="0"/>
            </a:endParaRPr>
          </a:p>
          <a:p>
            <a:endParaRPr lang="en-US" sz="1400"/>
          </a:p>
          <a:p>
            <a:endParaRPr lang="en-US"/>
          </a:p>
          <a:p>
            <a:pPr marL="285750" indent="-285750">
              <a:buFont typeface="Arial" panose="020B0604020202020204" pitchFamily="34" charset="0"/>
              <a:buChar char="•"/>
            </a:pPr>
            <a:endParaRPr lang="en-US"/>
          </a:p>
        </p:txBody>
      </p:sp>
      <p:sp>
        <p:nvSpPr>
          <p:cNvPr id="5" name="TextBox 4">
            <a:extLst>
              <a:ext uri="{FF2B5EF4-FFF2-40B4-BE49-F238E27FC236}">
                <a16:creationId xmlns:a16="http://schemas.microsoft.com/office/drawing/2014/main" id="{D09DC5B8-6F04-8E19-0CD9-53A857C04325}"/>
              </a:ext>
            </a:extLst>
          </p:cNvPr>
          <p:cNvSpPr txBox="1"/>
          <p:nvPr/>
        </p:nvSpPr>
        <p:spPr>
          <a:xfrm>
            <a:off x="6096000" y="958711"/>
            <a:ext cx="4631140" cy="5078313"/>
          </a:xfrm>
          <a:prstGeom prst="rect">
            <a:avLst/>
          </a:prstGeom>
          <a:noFill/>
        </p:spPr>
        <p:txBody>
          <a:bodyPr wrap="square" lIns="91440" tIns="45720" rIns="91440" bIns="45720" rtlCol="0" anchor="t">
            <a:spAutoFit/>
          </a:bodyPr>
          <a:lstStyle/>
          <a:p>
            <a:pPr algn="ctr"/>
            <a:r>
              <a:rPr lang="en-US" sz="2400" b="1">
                <a:latin typeface="Trebuchet MS" panose="020B0603020202020204" pitchFamily="34" charset="0"/>
              </a:rPr>
              <a:t>Farm Vendor</a:t>
            </a:r>
          </a:p>
          <a:p>
            <a:pPr marL="285750" indent="-285750">
              <a:buFont typeface="Arial" panose="020B0604020202020204" pitchFamily="34" charset="0"/>
              <a:buChar char="•"/>
            </a:pPr>
            <a:r>
              <a:rPr lang="en-US" sz="2400">
                <a:latin typeface="Trebuchet MS" panose="020B0603020202020204" pitchFamily="34" charset="0"/>
              </a:rPr>
              <a:t>Farmers selling their-own farm produced products direct to consumer at their farm or farmers' market</a:t>
            </a:r>
          </a:p>
          <a:p>
            <a:pPr marL="285750" indent="-285750">
              <a:buFont typeface="Arial" panose="020B0604020202020204" pitchFamily="34" charset="0"/>
              <a:buChar char="•"/>
            </a:pPr>
            <a:r>
              <a:rPr lang="en-US" sz="2400">
                <a:latin typeface="Trebuchet MS" panose="020B0603020202020204" pitchFamily="34" charset="0"/>
              </a:rPr>
              <a:t>Includes farmers, growers, producers</a:t>
            </a:r>
          </a:p>
          <a:p>
            <a:pPr marL="285750" indent="-285750">
              <a:buFont typeface="Arial" panose="020B0604020202020204" pitchFamily="34" charset="0"/>
              <a:buChar char="•"/>
            </a:pPr>
            <a:r>
              <a:rPr lang="en-US" sz="2400">
                <a:latin typeface="Trebuchet MS" panose="020B0603020202020204" pitchFamily="34" charset="0"/>
              </a:rPr>
              <a:t>Firms permitted by VDACS</a:t>
            </a:r>
          </a:p>
          <a:p>
            <a:pPr marL="285750" indent="-285750">
              <a:buFont typeface="Arial" panose="020B0604020202020204" pitchFamily="34" charset="0"/>
              <a:buChar char="•"/>
            </a:pPr>
            <a:r>
              <a:rPr lang="en-US" sz="2400">
                <a:latin typeface="Trebuchet MS" panose="020B0603020202020204" pitchFamily="34" charset="0"/>
              </a:rPr>
              <a:t>Firms exempt by VDACS under VA “cottage law” </a:t>
            </a:r>
          </a:p>
          <a:p>
            <a:pPr marL="285750" indent="-285750">
              <a:buFont typeface="Arial" panose="020B0604020202020204" pitchFamily="34" charset="0"/>
              <a:buChar char="•"/>
            </a:pPr>
            <a:r>
              <a:rPr lang="en-US" sz="2400">
                <a:latin typeface="Trebuchet MS"/>
              </a:rPr>
              <a:t>May provide a </a:t>
            </a:r>
            <a:r>
              <a:rPr lang="en-US" sz="2400" b="1" u="sng">
                <a:solidFill>
                  <a:srgbClr val="7030A0"/>
                </a:solidFill>
                <a:latin typeface="Trebuchet MS"/>
              </a:rPr>
              <a:t>sample</a:t>
            </a:r>
            <a:r>
              <a:rPr lang="en-US" sz="2400">
                <a:latin typeface="Trebuchet MS"/>
              </a:rPr>
              <a:t> of product w/o VDH permit</a:t>
            </a:r>
          </a:p>
          <a:p>
            <a:pPr marL="285750" indent="-285750">
              <a:buFont typeface="Arial" panose="020B0604020202020204" pitchFamily="34" charset="0"/>
              <a:buChar char="•"/>
            </a:pPr>
            <a:endParaRPr lang="en-US"/>
          </a:p>
          <a:p>
            <a:pPr marL="742950" lvl="1" indent="-285750">
              <a:buFont typeface="Arial" panose="020B0604020202020204" pitchFamily="34" charset="0"/>
              <a:buChar char="•"/>
            </a:pPr>
            <a:endParaRPr lang="en-US"/>
          </a:p>
        </p:txBody>
      </p:sp>
    </p:spTree>
    <p:extLst>
      <p:ext uri="{BB962C8B-B14F-4D97-AF65-F5344CB8AC3E}">
        <p14:creationId xmlns:p14="http://schemas.microsoft.com/office/powerpoint/2010/main" val="3552981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4034DC28-D2E0-082E-82E1-79582C6E4F8B}"/>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4" name="TextBox 3">
            <a:extLst>
              <a:ext uri="{FF2B5EF4-FFF2-40B4-BE49-F238E27FC236}">
                <a16:creationId xmlns:a16="http://schemas.microsoft.com/office/drawing/2014/main" id="{0C2A7B98-4955-0C6A-874E-A44128FEAF7B}"/>
              </a:ext>
            </a:extLst>
          </p:cNvPr>
          <p:cNvSpPr txBox="1"/>
          <p:nvPr/>
        </p:nvSpPr>
        <p:spPr>
          <a:xfrm>
            <a:off x="534573" y="0"/>
            <a:ext cx="10396024" cy="2185214"/>
          </a:xfrm>
          <a:prstGeom prst="rect">
            <a:avLst/>
          </a:prstGeom>
          <a:noFill/>
        </p:spPr>
        <p:txBody>
          <a:bodyPr wrap="square" rtlCol="0">
            <a:spAutoFit/>
          </a:bodyPr>
          <a:lstStyle/>
          <a:p>
            <a:endParaRPr lang="en-US" sz="3200">
              <a:solidFill>
                <a:schemeClr val="accent1">
                  <a:lumMod val="50000"/>
                </a:schemeClr>
              </a:solidFill>
              <a:latin typeface="Trebuchet MS" panose="020B0603020202020204" pitchFamily="34" charset="0"/>
            </a:endParaRPr>
          </a:p>
          <a:p>
            <a:r>
              <a:rPr lang="en-US" sz="3200">
                <a:solidFill>
                  <a:schemeClr val="accent1">
                    <a:lumMod val="50000"/>
                  </a:schemeClr>
                </a:solidFill>
                <a:latin typeface="Trebuchet MS" panose="020B0603020202020204" pitchFamily="34" charset="0"/>
              </a:rPr>
              <a:t>Vendors </a:t>
            </a:r>
            <a:r>
              <a:rPr lang="en-US" sz="3200" u="sng">
                <a:solidFill>
                  <a:schemeClr val="accent1">
                    <a:lumMod val="50000"/>
                  </a:schemeClr>
                </a:solidFill>
                <a:latin typeface="Trebuchet MS" panose="020B0603020202020204" pitchFamily="34" charset="0"/>
              </a:rPr>
              <a:t>Not</a:t>
            </a:r>
            <a:r>
              <a:rPr lang="en-US" sz="3200">
                <a:solidFill>
                  <a:schemeClr val="accent1">
                    <a:lumMod val="50000"/>
                  </a:schemeClr>
                </a:solidFill>
                <a:latin typeface="Trebuchet MS" panose="020B0603020202020204" pitchFamily="34" charset="0"/>
              </a:rPr>
              <a:t> Inspected by VDH at the Farmers Market</a:t>
            </a:r>
          </a:p>
          <a:p>
            <a:pPr algn="ctr"/>
            <a:endParaRPr lang="en-US" sz="3600"/>
          </a:p>
          <a:p>
            <a:pPr algn="ctr"/>
            <a:endParaRPr lang="en-US" sz="3600"/>
          </a:p>
        </p:txBody>
      </p:sp>
      <p:pic>
        <p:nvPicPr>
          <p:cNvPr id="6" name="Picture 5">
            <a:extLst>
              <a:ext uri="{FF2B5EF4-FFF2-40B4-BE49-F238E27FC236}">
                <a16:creationId xmlns:a16="http://schemas.microsoft.com/office/drawing/2014/main" id="{51B05B04-DDD9-A713-E9C8-F9AF625BD47D}"/>
              </a:ext>
            </a:extLst>
          </p:cNvPr>
          <p:cNvPicPr>
            <a:picLocks noChangeAspect="1"/>
          </p:cNvPicPr>
          <p:nvPr/>
        </p:nvPicPr>
        <p:blipFill>
          <a:blip r:embed="rId4"/>
          <a:stretch>
            <a:fillRect/>
          </a:stretch>
        </p:blipFill>
        <p:spPr>
          <a:xfrm>
            <a:off x="51544" y="1347496"/>
            <a:ext cx="12088912" cy="4166199"/>
          </a:xfrm>
          <a:prstGeom prst="rect">
            <a:avLst/>
          </a:prstGeom>
        </p:spPr>
      </p:pic>
    </p:spTree>
    <p:extLst>
      <p:ext uri="{BB962C8B-B14F-4D97-AF65-F5344CB8AC3E}">
        <p14:creationId xmlns:p14="http://schemas.microsoft.com/office/powerpoint/2010/main" val="3446142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4034DC28-D2E0-082E-82E1-79582C6E4F8B}"/>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4" name="Picture 3">
            <a:extLst>
              <a:ext uri="{FF2B5EF4-FFF2-40B4-BE49-F238E27FC236}">
                <a16:creationId xmlns:a16="http://schemas.microsoft.com/office/drawing/2014/main" id="{F0FFF054-C478-458E-564E-F175852CF26F}"/>
              </a:ext>
            </a:extLst>
          </p:cNvPr>
          <p:cNvPicPr>
            <a:picLocks noChangeAspect="1"/>
          </p:cNvPicPr>
          <p:nvPr/>
        </p:nvPicPr>
        <p:blipFill>
          <a:blip r:embed="rId4"/>
          <a:stretch>
            <a:fillRect/>
          </a:stretch>
        </p:blipFill>
        <p:spPr>
          <a:xfrm>
            <a:off x="8501653" y="2538456"/>
            <a:ext cx="3244122" cy="1781087"/>
          </a:xfrm>
          <a:prstGeom prst="rect">
            <a:avLst/>
          </a:prstGeom>
        </p:spPr>
      </p:pic>
      <p:sp>
        <p:nvSpPr>
          <p:cNvPr id="6" name="TextBox 5">
            <a:extLst>
              <a:ext uri="{FF2B5EF4-FFF2-40B4-BE49-F238E27FC236}">
                <a16:creationId xmlns:a16="http://schemas.microsoft.com/office/drawing/2014/main" id="{02B51CD1-BAD1-1EF0-E01A-342506091203}"/>
              </a:ext>
            </a:extLst>
          </p:cNvPr>
          <p:cNvSpPr txBox="1"/>
          <p:nvPr/>
        </p:nvSpPr>
        <p:spPr>
          <a:xfrm>
            <a:off x="985909" y="286013"/>
            <a:ext cx="11111929" cy="523220"/>
          </a:xfrm>
          <a:prstGeom prst="rect">
            <a:avLst/>
          </a:prstGeom>
          <a:noFill/>
        </p:spPr>
        <p:txBody>
          <a:bodyPr wrap="square" rtlCol="0">
            <a:spAutoFit/>
          </a:bodyPr>
          <a:lstStyle/>
          <a:p>
            <a:r>
              <a:rPr lang="en-US" sz="2800">
                <a:solidFill>
                  <a:srgbClr val="002060"/>
                </a:solidFill>
                <a:latin typeface="Trebuchet MS" panose="020B0603020202020204" pitchFamily="34" charset="0"/>
              </a:rPr>
              <a:t>Products Exempt from VDH Inspection under </a:t>
            </a:r>
            <a:r>
              <a:rPr lang="en-US" sz="2800" err="1">
                <a:solidFill>
                  <a:srgbClr val="002060"/>
                </a:solidFill>
                <a:latin typeface="Trebuchet MS" panose="020B0603020202020204" pitchFamily="34" charset="0"/>
              </a:rPr>
              <a:t>CoV</a:t>
            </a:r>
            <a:r>
              <a:rPr lang="en-US" sz="2800">
                <a:solidFill>
                  <a:srgbClr val="002060"/>
                </a:solidFill>
                <a:latin typeface="Trebuchet MS" panose="020B0603020202020204" pitchFamily="34" charset="0"/>
              </a:rPr>
              <a:t> §35.1-14 </a:t>
            </a:r>
          </a:p>
        </p:txBody>
      </p:sp>
      <p:sp>
        <p:nvSpPr>
          <p:cNvPr id="7" name="TextBox 6">
            <a:extLst>
              <a:ext uri="{FF2B5EF4-FFF2-40B4-BE49-F238E27FC236}">
                <a16:creationId xmlns:a16="http://schemas.microsoft.com/office/drawing/2014/main" id="{0F8804F5-015F-D874-E209-0D6D3F13C4A8}"/>
              </a:ext>
            </a:extLst>
          </p:cNvPr>
          <p:cNvSpPr txBox="1"/>
          <p:nvPr/>
        </p:nvSpPr>
        <p:spPr>
          <a:xfrm>
            <a:off x="660956" y="1095245"/>
            <a:ext cx="9462758" cy="4062651"/>
          </a:xfrm>
          <a:prstGeom prst="rect">
            <a:avLst/>
          </a:prstGeom>
          <a:noFill/>
        </p:spPr>
        <p:txBody>
          <a:bodyPr wrap="square" lIns="91440" tIns="45720" rIns="91440" bIns="45720" rtlCol="0" anchor="t">
            <a:spAutoFit/>
          </a:bodyPr>
          <a:lstStyle/>
          <a:p>
            <a:r>
              <a:rPr lang="en-US" sz="2000">
                <a:latin typeface="Trebuchet MS"/>
              </a:rPr>
              <a:t>“</a:t>
            </a:r>
            <a:r>
              <a:rPr lang="en-US" sz="2000" i="1">
                <a:latin typeface="Trebuchet MS"/>
              </a:rPr>
              <a:t>Farmers offering their own farm-produced products directly to consumers for their personal use</a:t>
            </a:r>
            <a:r>
              <a:rPr lang="en-US" sz="2000">
                <a:latin typeface="Trebuchet MS"/>
              </a:rPr>
              <a:t>,…” </a:t>
            </a:r>
            <a:endParaRPr lang="en-US" sz="2000">
              <a:latin typeface="Trebuchet MS" panose="020B0603020202020204" pitchFamily="34" charset="0"/>
            </a:endParaRPr>
          </a:p>
          <a:p>
            <a:endParaRPr lang="en-US" sz="2000">
              <a:latin typeface="Trebuchet MS" panose="020B0603020202020204" pitchFamily="34" charset="0"/>
            </a:endParaRPr>
          </a:p>
          <a:p>
            <a:r>
              <a:rPr lang="en-US" sz="2000">
                <a:latin typeface="Trebuchet MS"/>
              </a:rPr>
              <a:t>At the farmers market, these farmers may offer samples of their farm-produced products, e.g.,:</a:t>
            </a:r>
          </a:p>
          <a:p>
            <a:pPr marL="285750" indent="-285750">
              <a:buFont typeface="Arial" panose="020B0604020202020204" pitchFamily="34" charset="0"/>
              <a:buChar char="•"/>
            </a:pPr>
            <a:endParaRPr lang="en-US" sz="2000">
              <a:latin typeface="Trebuchet MS"/>
            </a:endParaRPr>
          </a:p>
          <a:p>
            <a:pPr marL="285750" indent="-285750">
              <a:buFont typeface="Arial" panose="020B0604020202020204" pitchFamily="34" charset="0"/>
              <a:buChar char="•"/>
            </a:pPr>
            <a:r>
              <a:rPr lang="en-US" sz="2000">
                <a:latin typeface="Trebuchet MS"/>
              </a:rPr>
              <a:t>sliced fruits and vegetables</a:t>
            </a:r>
            <a:endParaRPr lang="en-US"/>
          </a:p>
          <a:p>
            <a:pPr marL="285750" indent="-285750">
              <a:buFont typeface="Arial" panose="020B0604020202020204" pitchFamily="34" charset="0"/>
              <a:buChar char="•"/>
            </a:pPr>
            <a:r>
              <a:rPr lang="en-US" sz="2000">
                <a:latin typeface="Trebuchet MS"/>
              </a:rPr>
              <a:t>cooked fruits and vegetables</a:t>
            </a:r>
          </a:p>
          <a:p>
            <a:pPr marL="285750" indent="-285750">
              <a:buFont typeface="Arial" panose="020B0604020202020204" pitchFamily="34" charset="0"/>
              <a:buChar char="•"/>
            </a:pPr>
            <a:r>
              <a:rPr lang="en-US" sz="2000">
                <a:latin typeface="Trebuchet MS"/>
              </a:rPr>
              <a:t>cooked and prepared meat, poultry, seafood, eggs</a:t>
            </a:r>
          </a:p>
          <a:p>
            <a:pPr marL="285750" indent="-285750">
              <a:buFont typeface="Arial" panose="020B0604020202020204" pitchFamily="34" charset="0"/>
              <a:buChar char="•"/>
            </a:pPr>
            <a:endParaRPr lang="en-US" sz="2000">
              <a:latin typeface="Trebuchet MS" panose="020B0603020202020204" pitchFamily="34" charset="0"/>
            </a:endParaRPr>
          </a:p>
          <a:p>
            <a:endParaRPr lang="en-US" sz="2000">
              <a:latin typeface="Trebuchet MS" panose="020B0603020202020204" pitchFamily="34" charset="0"/>
            </a:endParaRPr>
          </a:p>
          <a:p>
            <a:endParaRPr lang="en-US" sz="2000">
              <a:latin typeface="Trebuchet MS" panose="020B0603020202020204" pitchFamily="34" charset="0"/>
            </a:endParaRPr>
          </a:p>
          <a:p>
            <a:endParaRPr lang="en-US"/>
          </a:p>
        </p:txBody>
      </p:sp>
    </p:spTree>
    <p:extLst>
      <p:ext uri="{BB962C8B-B14F-4D97-AF65-F5344CB8AC3E}">
        <p14:creationId xmlns:p14="http://schemas.microsoft.com/office/powerpoint/2010/main" val="630182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4034DC28-D2E0-082E-82E1-79582C6E4F8B}"/>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4" name="TextBox 3">
            <a:extLst>
              <a:ext uri="{FF2B5EF4-FFF2-40B4-BE49-F238E27FC236}">
                <a16:creationId xmlns:a16="http://schemas.microsoft.com/office/drawing/2014/main" id="{99A1A10F-72E0-9AB6-3516-E7ED183499CF}"/>
              </a:ext>
            </a:extLst>
          </p:cNvPr>
          <p:cNvSpPr txBox="1"/>
          <p:nvPr/>
        </p:nvSpPr>
        <p:spPr>
          <a:xfrm>
            <a:off x="336645" y="327546"/>
            <a:ext cx="11518710" cy="861774"/>
          </a:xfrm>
          <a:prstGeom prst="rect">
            <a:avLst/>
          </a:prstGeom>
          <a:noFill/>
        </p:spPr>
        <p:txBody>
          <a:bodyPr wrap="square" rtlCol="0">
            <a:spAutoFit/>
          </a:bodyPr>
          <a:lstStyle/>
          <a:p>
            <a:r>
              <a:rPr lang="en-US" sz="3200">
                <a:solidFill>
                  <a:srgbClr val="002060"/>
                </a:solidFill>
                <a:latin typeface="Trebuchet MS" panose="020B0603020202020204" pitchFamily="34" charset="0"/>
              </a:rPr>
              <a:t>Food Service v. Sampling at a Farmers’ Market</a:t>
            </a:r>
          </a:p>
          <a:p>
            <a:r>
              <a:rPr lang="en-US">
                <a:solidFill>
                  <a:srgbClr val="002060"/>
                </a:solidFill>
                <a:latin typeface="Trebuchet MS" panose="020B0603020202020204" pitchFamily="34" charset="0"/>
              </a:rPr>
              <a:t>							</a:t>
            </a:r>
          </a:p>
        </p:txBody>
      </p:sp>
      <p:sp>
        <p:nvSpPr>
          <p:cNvPr id="2" name="TextBox 1">
            <a:extLst>
              <a:ext uri="{FF2B5EF4-FFF2-40B4-BE49-F238E27FC236}">
                <a16:creationId xmlns:a16="http://schemas.microsoft.com/office/drawing/2014/main" id="{575659FD-126C-F4B9-925D-9CBB2DAAFBDC}"/>
              </a:ext>
            </a:extLst>
          </p:cNvPr>
          <p:cNvSpPr txBox="1"/>
          <p:nvPr/>
        </p:nvSpPr>
        <p:spPr>
          <a:xfrm>
            <a:off x="745969" y="1258735"/>
            <a:ext cx="4469363" cy="2893100"/>
          </a:xfrm>
          <a:prstGeom prst="rect">
            <a:avLst/>
          </a:prstGeom>
          <a:noFill/>
        </p:spPr>
        <p:txBody>
          <a:bodyPr wrap="square" rtlCol="0">
            <a:spAutoFit/>
          </a:bodyPr>
          <a:lstStyle/>
          <a:p>
            <a:pPr algn="ctr"/>
            <a:r>
              <a:rPr lang="en-US" sz="2000" b="1">
                <a:latin typeface="Trebuchet MS" panose="020B0603020202020204" pitchFamily="34" charset="0"/>
              </a:rPr>
              <a:t>Food Service</a:t>
            </a:r>
          </a:p>
          <a:p>
            <a:pPr marL="285750" indent="-285750">
              <a:buFont typeface="Arial" panose="020B0604020202020204" pitchFamily="34" charset="0"/>
              <a:buChar char="•"/>
            </a:pPr>
            <a:r>
              <a:rPr lang="en-US">
                <a:latin typeface="Trebuchet MS" panose="020B0603020202020204" pitchFamily="34" charset="0"/>
              </a:rPr>
              <a:t>Sold to the consumer</a:t>
            </a:r>
          </a:p>
          <a:p>
            <a:pPr marL="285750" indent="-285750">
              <a:buFont typeface="Arial" panose="020B0604020202020204" pitchFamily="34" charset="0"/>
              <a:buChar char="•"/>
            </a:pPr>
            <a:r>
              <a:rPr lang="en-US">
                <a:latin typeface="Trebuchet MS" panose="020B0603020202020204" pitchFamily="34" charset="0"/>
              </a:rPr>
              <a:t>Can be a meal or single entrée such as sandwich or slice of pizza</a:t>
            </a:r>
          </a:p>
          <a:p>
            <a:pPr marL="285750" indent="-285750">
              <a:buFont typeface="Arial" panose="020B0604020202020204" pitchFamily="34" charset="0"/>
              <a:buChar char="•"/>
            </a:pPr>
            <a:r>
              <a:rPr lang="en-US">
                <a:latin typeface="Trebuchet MS" panose="020B0603020202020204" pitchFamily="34" charset="0"/>
              </a:rPr>
              <a:t>Food is prepared at a permitted food establishment (includes onsite as a TFE vendor)</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
        <p:nvSpPr>
          <p:cNvPr id="5" name="TextBox 4">
            <a:extLst>
              <a:ext uri="{FF2B5EF4-FFF2-40B4-BE49-F238E27FC236}">
                <a16:creationId xmlns:a16="http://schemas.microsoft.com/office/drawing/2014/main" id="{16557BA9-3991-591E-A12B-269B84140E73}"/>
              </a:ext>
            </a:extLst>
          </p:cNvPr>
          <p:cNvSpPr txBox="1"/>
          <p:nvPr/>
        </p:nvSpPr>
        <p:spPr>
          <a:xfrm>
            <a:off x="6689078" y="1286315"/>
            <a:ext cx="4077478" cy="2339102"/>
          </a:xfrm>
          <a:prstGeom prst="rect">
            <a:avLst/>
          </a:prstGeom>
          <a:noFill/>
        </p:spPr>
        <p:txBody>
          <a:bodyPr wrap="square" rtlCol="0">
            <a:spAutoFit/>
          </a:bodyPr>
          <a:lstStyle/>
          <a:p>
            <a:pPr algn="ctr"/>
            <a:r>
              <a:rPr lang="en-US" sz="2000" b="1">
                <a:latin typeface="Trebuchet MS" panose="020B0603020202020204" pitchFamily="34" charset="0"/>
              </a:rPr>
              <a:t>Samples</a:t>
            </a:r>
          </a:p>
          <a:p>
            <a:pPr marL="285750" indent="-285750">
              <a:buFont typeface="Arial" panose="020B0604020202020204" pitchFamily="34" charset="0"/>
              <a:buChar char="•"/>
            </a:pPr>
            <a:r>
              <a:rPr lang="en-US">
                <a:latin typeface="Trebuchet MS" panose="020B0603020202020204" pitchFamily="34" charset="0"/>
              </a:rPr>
              <a:t>Free</a:t>
            </a:r>
          </a:p>
          <a:p>
            <a:pPr marL="285750" indent="-285750">
              <a:buFont typeface="Arial" panose="020B0604020202020204" pitchFamily="34" charset="0"/>
              <a:buChar char="•"/>
            </a:pPr>
            <a:r>
              <a:rPr lang="en-US">
                <a:latin typeface="Trebuchet MS" panose="020B0603020202020204" pitchFamily="34" charset="0"/>
              </a:rPr>
              <a:t>Bite-size portion</a:t>
            </a:r>
          </a:p>
          <a:p>
            <a:pPr marL="285750" indent="-285750">
              <a:buFont typeface="Arial" panose="020B0604020202020204" pitchFamily="34" charset="0"/>
              <a:buChar char="•"/>
            </a:pPr>
            <a:r>
              <a:rPr lang="en-US">
                <a:latin typeface="Trebuchet MS" panose="020B0603020202020204" pitchFamily="34" charset="0"/>
              </a:rPr>
              <a:t>Showcases a food produced by farmer, producer, grower</a:t>
            </a:r>
          </a:p>
          <a:p>
            <a:pPr marL="285750" indent="-285750">
              <a:buFont typeface="Arial" panose="020B0604020202020204" pitchFamily="34" charset="0"/>
              <a:buChar char="•"/>
            </a:pPr>
            <a:r>
              <a:rPr lang="en-US">
                <a:latin typeface="Trebuchet MS" panose="020B0603020202020204" pitchFamily="34" charset="0"/>
              </a:rPr>
              <a:t>Prepared in a VDACS approved kitchen or onsite  </a:t>
            </a:r>
          </a:p>
          <a:p>
            <a:pPr marL="285750" indent="-285750">
              <a:buFont typeface="Arial" panose="020B0604020202020204" pitchFamily="34" charset="0"/>
              <a:buChar char="•"/>
            </a:pPr>
            <a:endParaRPr lang="en-US"/>
          </a:p>
        </p:txBody>
      </p:sp>
      <p:pic>
        <p:nvPicPr>
          <p:cNvPr id="7" name="Picture 6">
            <a:extLst>
              <a:ext uri="{FF2B5EF4-FFF2-40B4-BE49-F238E27FC236}">
                <a16:creationId xmlns:a16="http://schemas.microsoft.com/office/drawing/2014/main" id="{E3345998-6C0D-974C-17EC-213312433AED}"/>
              </a:ext>
            </a:extLst>
          </p:cNvPr>
          <p:cNvPicPr>
            <a:picLocks noChangeAspect="1"/>
          </p:cNvPicPr>
          <p:nvPr/>
        </p:nvPicPr>
        <p:blipFill>
          <a:blip r:embed="rId4"/>
          <a:stretch>
            <a:fillRect/>
          </a:stretch>
        </p:blipFill>
        <p:spPr>
          <a:xfrm>
            <a:off x="9240740" y="3284054"/>
            <a:ext cx="2669394" cy="1706210"/>
          </a:xfrm>
          <a:prstGeom prst="rect">
            <a:avLst/>
          </a:prstGeom>
        </p:spPr>
      </p:pic>
      <p:pic>
        <p:nvPicPr>
          <p:cNvPr id="9" name="Picture 8">
            <a:extLst>
              <a:ext uri="{FF2B5EF4-FFF2-40B4-BE49-F238E27FC236}">
                <a16:creationId xmlns:a16="http://schemas.microsoft.com/office/drawing/2014/main" id="{6203277E-4F4A-0498-A2D1-324CDA116160}"/>
              </a:ext>
            </a:extLst>
          </p:cNvPr>
          <p:cNvPicPr>
            <a:picLocks noChangeAspect="1"/>
          </p:cNvPicPr>
          <p:nvPr/>
        </p:nvPicPr>
        <p:blipFill>
          <a:blip r:embed="rId5"/>
          <a:stretch>
            <a:fillRect/>
          </a:stretch>
        </p:blipFill>
        <p:spPr>
          <a:xfrm>
            <a:off x="9243000" y="4989438"/>
            <a:ext cx="2679279" cy="1190791"/>
          </a:xfrm>
          <a:prstGeom prst="rect">
            <a:avLst/>
          </a:prstGeom>
        </p:spPr>
      </p:pic>
      <p:pic>
        <p:nvPicPr>
          <p:cNvPr id="11" name="Picture 10">
            <a:extLst>
              <a:ext uri="{FF2B5EF4-FFF2-40B4-BE49-F238E27FC236}">
                <a16:creationId xmlns:a16="http://schemas.microsoft.com/office/drawing/2014/main" id="{4D9CBB1E-64FC-00C6-4BF7-9F09C738CA18}"/>
              </a:ext>
            </a:extLst>
          </p:cNvPr>
          <p:cNvPicPr>
            <a:picLocks noChangeAspect="1"/>
          </p:cNvPicPr>
          <p:nvPr/>
        </p:nvPicPr>
        <p:blipFill>
          <a:blip r:embed="rId6"/>
          <a:stretch>
            <a:fillRect/>
          </a:stretch>
        </p:blipFill>
        <p:spPr>
          <a:xfrm>
            <a:off x="7236411" y="5187478"/>
            <a:ext cx="2046608" cy="1341787"/>
          </a:xfrm>
          <a:prstGeom prst="rect">
            <a:avLst/>
          </a:prstGeom>
        </p:spPr>
      </p:pic>
      <p:pic>
        <p:nvPicPr>
          <p:cNvPr id="14" name="Picture 13">
            <a:extLst>
              <a:ext uri="{FF2B5EF4-FFF2-40B4-BE49-F238E27FC236}">
                <a16:creationId xmlns:a16="http://schemas.microsoft.com/office/drawing/2014/main" id="{CB5A53C5-2651-12A4-AE15-8020037DAC44}"/>
              </a:ext>
            </a:extLst>
          </p:cNvPr>
          <p:cNvPicPr>
            <a:picLocks noChangeAspect="1"/>
          </p:cNvPicPr>
          <p:nvPr/>
        </p:nvPicPr>
        <p:blipFill>
          <a:blip r:embed="rId7"/>
          <a:stretch>
            <a:fillRect/>
          </a:stretch>
        </p:blipFill>
        <p:spPr>
          <a:xfrm>
            <a:off x="7236517" y="3284108"/>
            <a:ext cx="1971611" cy="1884784"/>
          </a:xfrm>
          <a:prstGeom prst="rect">
            <a:avLst/>
          </a:prstGeom>
        </p:spPr>
      </p:pic>
      <p:pic>
        <p:nvPicPr>
          <p:cNvPr id="16" name="Picture 15">
            <a:extLst>
              <a:ext uri="{FF2B5EF4-FFF2-40B4-BE49-F238E27FC236}">
                <a16:creationId xmlns:a16="http://schemas.microsoft.com/office/drawing/2014/main" id="{2D743039-795B-C1D0-B31A-A5C15B13E151}"/>
              </a:ext>
            </a:extLst>
          </p:cNvPr>
          <p:cNvPicPr>
            <a:picLocks noChangeAspect="1"/>
          </p:cNvPicPr>
          <p:nvPr/>
        </p:nvPicPr>
        <p:blipFill>
          <a:blip r:embed="rId8"/>
          <a:stretch>
            <a:fillRect/>
          </a:stretch>
        </p:blipFill>
        <p:spPr>
          <a:xfrm>
            <a:off x="9490790" y="174972"/>
            <a:ext cx="2553056" cy="1467055"/>
          </a:xfrm>
          <a:prstGeom prst="rect">
            <a:avLst/>
          </a:prstGeom>
        </p:spPr>
      </p:pic>
      <p:pic>
        <p:nvPicPr>
          <p:cNvPr id="18" name="Picture 17">
            <a:extLst>
              <a:ext uri="{FF2B5EF4-FFF2-40B4-BE49-F238E27FC236}">
                <a16:creationId xmlns:a16="http://schemas.microsoft.com/office/drawing/2014/main" id="{4E569E43-BCEF-835B-F244-012C90806472}"/>
              </a:ext>
            </a:extLst>
          </p:cNvPr>
          <p:cNvPicPr>
            <a:picLocks noChangeAspect="1"/>
          </p:cNvPicPr>
          <p:nvPr/>
        </p:nvPicPr>
        <p:blipFill>
          <a:blip r:embed="rId9"/>
          <a:stretch>
            <a:fillRect/>
          </a:stretch>
        </p:blipFill>
        <p:spPr>
          <a:xfrm>
            <a:off x="419951" y="3312971"/>
            <a:ext cx="2633875" cy="1717112"/>
          </a:xfrm>
          <a:prstGeom prst="rect">
            <a:avLst/>
          </a:prstGeom>
        </p:spPr>
      </p:pic>
      <p:pic>
        <p:nvPicPr>
          <p:cNvPr id="20" name="Picture 19">
            <a:extLst>
              <a:ext uri="{FF2B5EF4-FFF2-40B4-BE49-F238E27FC236}">
                <a16:creationId xmlns:a16="http://schemas.microsoft.com/office/drawing/2014/main" id="{8A9367C9-2FA4-B23F-F129-C372F529C491}"/>
              </a:ext>
            </a:extLst>
          </p:cNvPr>
          <p:cNvPicPr>
            <a:picLocks noChangeAspect="1"/>
          </p:cNvPicPr>
          <p:nvPr/>
        </p:nvPicPr>
        <p:blipFill>
          <a:blip r:embed="rId10"/>
          <a:stretch>
            <a:fillRect/>
          </a:stretch>
        </p:blipFill>
        <p:spPr>
          <a:xfrm>
            <a:off x="3133370" y="3013788"/>
            <a:ext cx="2933619" cy="1554623"/>
          </a:xfrm>
          <a:prstGeom prst="rect">
            <a:avLst/>
          </a:prstGeom>
        </p:spPr>
      </p:pic>
      <p:pic>
        <p:nvPicPr>
          <p:cNvPr id="22" name="Picture 21">
            <a:extLst>
              <a:ext uri="{FF2B5EF4-FFF2-40B4-BE49-F238E27FC236}">
                <a16:creationId xmlns:a16="http://schemas.microsoft.com/office/drawing/2014/main" id="{01A39F82-1058-BB1F-1B55-4A792C7F34E4}"/>
              </a:ext>
            </a:extLst>
          </p:cNvPr>
          <p:cNvPicPr>
            <a:picLocks noChangeAspect="1"/>
          </p:cNvPicPr>
          <p:nvPr/>
        </p:nvPicPr>
        <p:blipFill>
          <a:blip r:embed="rId11"/>
          <a:stretch>
            <a:fillRect/>
          </a:stretch>
        </p:blipFill>
        <p:spPr>
          <a:xfrm>
            <a:off x="3133370" y="4645670"/>
            <a:ext cx="2981998" cy="1884784"/>
          </a:xfrm>
          <a:prstGeom prst="rect">
            <a:avLst/>
          </a:prstGeom>
        </p:spPr>
      </p:pic>
      <p:pic>
        <p:nvPicPr>
          <p:cNvPr id="24" name="Picture 23">
            <a:extLst>
              <a:ext uri="{FF2B5EF4-FFF2-40B4-BE49-F238E27FC236}">
                <a16:creationId xmlns:a16="http://schemas.microsoft.com/office/drawing/2014/main" id="{85BD1FF7-B3BF-1A3A-744B-3AD5F3C18F6F}"/>
              </a:ext>
            </a:extLst>
          </p:cNvPr>
          <p:cNvPicPr>
            <a:picLocks noChangeAspect="1"/>
          </p:cNvPicPr>
          <p:nvPr/>
        </p:nvPicPr>
        <p:blipFill>
          <a:blip r:embed="rId12"/>
          <a:stretch>
            <a:fillRect/>
          </a:stretch>
        </p:blipFill>
        <p:spPr>
          <a:xfrm>
            <a:off x="420601" y="5073072"/>
            <a:ext cx="2597058" cy="1518928"/>
          </a:xfrm>
          <a:prstGeom prst="rect">
            <a:avLst/>
          </a:prstGeom>
        </p:spPr>
      </p:pic>
    </p:spTree>
    <p:extLst>
      <p:ext uri="{BB962C8B-B14F-4D97-AF65-F5344CB8AC3E}">
        <p14:creationId xmlns:p14="http://schemas.microsoft.com/office/powerpoint/2010/main" val="1868206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BE67A-B7D7-8AFB-72DB-B22118C8DEF4}"/>
              </a:ext>
            </a:extLst>
          </p:cNvPr>
          <p:cNvSpPr>
            <a:spLocks noGrp="1"/>
          </p:cNvSpPr>
          <p:nvPr>
            <p:ph type="title"/>
          </p:nvPr>
        </p:nvSpPr>
        <p:spPr>
          <a:xfrm>
            <a:off x="448276" y="282424"/>
            <a:ext cx="11621804" cy="663575"/>
          </a:xfrm>
        </p:spPr>
        <p:txBody>
          <a:bodyPr>
            <a:normAutofit/>
          </a:bodyPr>
          <a:lstStyle/>
          <a:p>
            <a:r>
              <a:rPr lang="en-US" sz="3200">
                <a:solidFill>
                  <a:schemeClr val="accent1">
                    <a:lumMod val="50000"/>
                  </a:schemeClr>
                </a:solidFill>
                <a:latin typeface="Trebuchet MS" panose="020B0603020202020204" pitchFamily="34" charset="0"/>
              </a:rPr>
              <a:t>Vendors Inspected by VDH at the Farmers’ Market</a:t>
            </a:r>
          </a:p>
        </p:txBody>
      </p:sp>
      <p:pic>
        <p:nvPicPr>
          <p:cNvPr id="5" name="Content Placeholder 4" descr="A picture containing shape">
            <a:extLst>
              <a:ext uri="{FF2B5EF4-FFF2-40B4-BE49-F238E27FC236}">
                <a16:creationId xmlns:a16="http://schemas.microsoft.com/office/drawing/2014/main" id="{64C9FFD0-F909-FF75-3292-8FBD73E521B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269801"/>
            <a:ext cx="12192000" cy="5588199"/>
          </a:xfrm>
        </p:spPr>
      </p:pic>
      <p:sp>
        <p:nvSpPr>
          <p:cNvPr id="8" name="TextBox 7">
            <a:extLst>
              <a:ext uri="{FF2B5EF4-FFF2-40B4-BE49-F238E27FC236}">
                <a16:creationId xmlns:a16="http://schemas.microsoft.com/office/drawing/2014/main" id="{AC1372C7-1077-A676-59CE-4FDF29795CBA}"/>
              </a:ext>
            </a:extLst>
          </p:cNvPr>
          <p:cNvSpPr txBox="1"/>
          <p:nvPr/>
        </p:nvSpPr>
        <p:spPr>
          <a:xfrm>
            <a:off x="572480" y="1955984"/>
            <a:ext cx="11047039" cy="1661993"/>
          </a:xfrm>
          <a:prstGeom prst="rect">
            <a:avLst/>
          </a:prstGeom>
          <a:noFill/>
        </p:spPr>
        <p:txBody>
          <a:bodyPr wrap="square" rtlCol="0">
            <a:spAutoFit/>
          </a:bodyPr>
          <a:lstStyle/>
          <a:p>
            <a:pPr marL="457200" indent="-457200">
              <a:buFont typeface="Arial" panose="020B0604020202020204" pitchFamily="34" charset="0"/>
              <a:buChar char="•"/>
            </a:pPr>
            <a:r>
              <a:rPr lang="en-US" sz="2800">
                <a:latin typeface="Trebuchet MS" panose="020B0603020202020204" pitchFamily="34" charset="0"/>
              </a:rPr>
              <a:t>Permitted Food Establishments</a:t>
            </a:r>
          </a:p>
          <a:p>
            <a:pPr marL="457200" indent="-457200">
              <a:buFont typeface="Arial" panose="020B0604020202020204" pitchFamily="34" charset="0"/>
              <a:buChar char="•"/>
            </a:pPr>
            <a:r>
              <a:rPr lang="en-US" sz="2800">
                <a:latin typeface="Trebuchet MS" panose="020B0603020202020204" pitchFamily="34" charset="0"/>
              </a:rPr>
              <a:t>Mobile Units</a:t>
            </a:r>
          </a:p>
          <a:p>
            <a:pPr marL="457200" indent="-457200">
              <a:buFont typeface="Arial" panose="020B0604020202020204" pitchFamily="34" charset="0"/>
              <a:buChar char="•"/>
            </a:pPr>
            <a:r>
              <a:rPr lang="en-US" sz="2800">
                <a:latin typeface="Trebuchet MS" panose="020B0603020202020204" pitchFamily="34" charset="0"/>
              </a:rPr>
              <a:t>Temporary Food Establishments</a:t>
            </a:r>
          </a:p>
          <a:p>
            <a:pPr marL="285750" indent="-285750">
              <a:buFont typeface="Wingdings" panose="05000000000000000000" pitchFamily="2" charset="2"/>
              <a:buChar char="v"/>
            </a:pPr>
            <a:endParaRPr lang="en-US"/>
          </a:p>
        </p:txBody>
      </p:sp>
      <p:pic>
        <p:nvPicPr>
          <p:cNvPr id="3" name="Picture 2" descr="Click here to learn about: Temporary Food Establishments">
            <a:extLst>
              <a:ext uri="{FF2B5EF4-FFF2-40B4-BE49-F238E27FC236}">
                <a16:creationId xmlns:a16="http://schemas.microsoft.com/office/drawing/2014/main" id="{660605B1-9D1A-86DA-E25A-136E765FDC91}"/>
              </a:ext>
            </a:extLst>
          </p:cNvPr>
          <p:cNvPicPr>
            <a:picLocks noChangeAspect="1"/>
          </p:cNvPicPr>
          <p:nvPr/>
        </p:nvPicPr>
        <p:blipFill>
          <a:blip r:embed="rId4"/>
          <a:stretch>
            <a:fillRect/>
          </a:stretch>
        </p:blipFill>
        <p:spPr>
          <a:xfrm>
            <a:off x="6959722" y="1090492"/>
            <a:ext cx="3772632" cy="5145941"/>
          </a:xfrm>
          <a:prstGeom prst="rect">
            <a:avLst/>
          </a:prstGeom>
        </p:spPr>
      </p:pic>
    </p:spTree>
    <p:extLst>
      <p:ext uri="{BB962C8B-B14F-4D97-AF65-F5344CB8AC3E}">
        <p14:creationId xmlns:p14="http://schemas.microsoft.com/office/powerpoint/2010/main" val="37372078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0CF2575EE6B9478464FCF8A1BE8C02" ma:contentTypeVersion="13" ma:contentTypeDescription="Create a new document." ma:contentTypeScope="" ma:versionID="2db2912a4c14fd65724f96b446cac05b">
  <xsd:schema xmlns:xsd="http://www.w3.org/2001/XMLSchema" xmlns:xs="http://www.w3.org/2001/XMLSchema" xmlns:p="http://schemas.microsoft.com/office/2006/metadata/properties" xmlns:ns2="c732eb8d-7e5c-47ac-8226-c2f96b414972" xmlns:ns3="0e3ad6d0-8a29-401b-8f86-556414110634" targetNamespace="http://schemas.microsoft.com/office/2006/metadata/properties" ma:root="true" ma:fieldsID="ae523f903d9d3ae8ac0163b4a1035208" ns2:_="" ns3:_="">
    <xsd:import namespace="c732eb8d-7e5c-47ac-8226-c2f96b414972"/>
    <xsd:import namespace="0e3ad6d0-8a29-401b-8f86-55641411063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32eb8d-7e5c-47ac-8226-c2f96b4149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920e099-540f-4e49-b54d-0e500676ccfd"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e3ad6d0-8a29-401b-8f86-55641411063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732eb8d-7e5c-47ac-8226-c2f96b41497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5C033F-864C-4DE1-AF76-6F08A03C4C36}">
  <ds:schemaRefs>
    <ds:schemaRef ds:uri="0e3ad6d0-8a29-401b-8f86-556414110634"/>
    <ds:schemaRef ds:uri="c732eb8d-7e5c-47ac-8226-c2f96b41497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0DD3CC2-B199-4063-9802-4F4B766EDAAE}">
  <ds:schemaRefs>
    <ds:schemaRef ds:uri="http://purl.org/dc/terms/"/>
    <ds:schemaRef ds:uri="c732eb8d-7e5c-47ac-8226-c2f96b414972"/>
    <ds:schemaRef ds:uri="0e3ad6d0-8a29-401b-8f86-556414110634"/>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69406768-316C-43A3-B6F5-677655C2EE3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122</TotalTime>
  <Words>5147</Words>
  <Application>Microsoft Office PowerPoint</Application>
  <PresentationFormat>Widescreen</PresentationFormat>
  <Paragraphs>534</Paragraphs>
  <Slides>37</Slides>
  <Notes>37</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2</vt:i4>
      </vt:variant>
      <vt:variant>
        <vt:lpstr>Slide Titles</vt:lpstr>
      </vt:variant>
      <vt:variant>
        <vt:i4>37</vt:i4>
      </vt:variant>
    </vt:vector>
  </HeadingPairs>
  <TitlesOfParts>
    <vt:vector size="52" baseType="lpstr">
      <vt:lpstr>Arial</vt:lpstr>
      <vt:lpstr>Calibri</vt:lpstr>
      <vt:lpstr>Calibri Light</vt:lpstr>
      <vt:lpstr>Lato</vt:lpstr>
      <vt:lpstr>Open Sans</vt:lpstr>
      <vt:lpstr>PT Serif</vt:lpstr>
      <vt:lpstr>Quattrocento Sans</vt:lpstr>
      <vt:lpstr>Roboto</vt:lpstr>
      <vt:lpstr>Söhne</vt:lpstr>
      <vt:lpstr>Trebuchet MS</vt:lpstr>
      <vt:lpstr>Wingdings</vt:lpstr>
      <vt:lpstr>Office Theme</vt:lpstr>
      <vt:lpstr>Default Design</vt:lpstr>
      <vt:lpstr>Acrobat Document</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Vendors Inspected by VDH at the Farmers’ Market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Examples of TFE Handwashing</vt:lpstr>
      <vt:lpstr>PowerPoint Presentation</vt:lpstr>
      <vt:lpstr>Wastewater Disposal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Klemencic, Jessica (VDH)</dc:creator>
  <cp:lastModifiedBy>Klemencic, Jessica (VDH)</cp:lastModifiedBy>
  <cp:revision>2</cp:revision>
  <dcterms:created xsi:type="dcterms:W3CDTF">2024-02-26T16:02:37Z</dcterms:created>
  <dcterms:modified xsi:type="dcterms:W3CDTF">2025-04-25T18:14:42Z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0x0101008E0CF2575EE6B9478464FCF8A1BE8C02</vt:lpwstr>
  </property>
  <property fmtid="{D5CDD505-2E9C-101B-9397-08002B2CF9AE}" pid="3" name="MediaServiceImageTags">
    <vt:lpwstr/>
  </property>
</Properties>
</file>