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25"/>
  </p:notesMasterIdLst>
  <p:handoutMasterIdLst>
    <p:handoutMasterId r:id="rId26"/>
  </p:handoutMasterIdLst>
  <p:sldIdLst>
    <p:sldId id="312" r:id="rId5"/>
    <p:sldId id="304" r:id="rId6"/>
    <p:sldId id="307" r:id="rId7"/>
    <p:sldId id="329" r:id="rId8"/>
    <p:sldId id="330" r:id="rId9"/>
    <p:sldId id="281" r:id="rId10"/>
    <p:sldId id="282" r:id="rId11"/>
    <p:sldId id="314" r:id="rId12"/>
    <p:sldId id="315" r:id="rId13"/>
    <p:sldId id="323" r:id="rId14"/>
    <p:sldId id="317" r:id="rId15"/>
    <p:sldId id="318" r:id="rId16"/>
    <p:sldId id="321" r:id="rId17"/>
    <p:sldId id="319" r:id="rId18"/>
    <p:sldId id="325" r:id="rId19"/>
    <p:sldId id="322" r:id="rId20"/>
    <p:sldId id="328" r:id="rId21"/>
    <p:sldId id="326" r:id="rId22"/>
    <p:sldId id="327" r:id="rId23"/>
    <p:sldId id="297" r:id="rId24"/>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D375F71E-F010-D53E-C702-09C207CA02BC}" name="Clifford, Jennifer (VDACS)" initials="CJ" userId="S::jennifer.clifford@vdacs.virginia.gov::8f87e181-ac5d-4986-8464-97645239cdf0" providerId="AD"/>
  <p188:author id="{0BBEC04B-3E7C-8C7B-489A-0C98141C88E6}" name="Wilkinson, Caroline (VDACS)" initials="WC" userId="S::caroline.wilkinson@vdacs.virginia.gov::592d7cd0-e071-405c-90fd-576f6527fe7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859" y="76"/>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kinson, Caroline (VDACS)" userId="592d7cd0-e071-405c-90fd-576f6527fe79" providerId="ADAL" clId="{413592D5-EE7A-41ED-A55B-9ABCB8BCEFFB}"/>
    <pc:docChg chg="undo custSel modSld">
      <pc:chgData name="Wilkinson, Caroline (VDACS)" userId="592d7cd0-e071-405c-90fd-576f6527fe79" providerId="ADAL" clId="{413592D5-EE7A-41ED-A55B-9ABCB8BCEFFB}" dt="2025-04-29T11:28:31.256" v="87" actId="6549"/>
      <pc:docMkLst>
        <pc:docMk/>
      </pc:docMkLst>
      <pc:sldChg chg="modSp mod">
        <pc:chgData name="Wilkinson, Caroline (VDACS)" userId="592d7cd0-e071-405c-90fd-576f6527fe79" providerId="ADAL" clId="{413592D5-EE7A-41ED-A55B-9ABCB8BCEFFB}" dt="2025-04-25T15:26:00.600" v="48" actId="115"/>
        <pc:sldMkLst>
          <pc:docMk/>
          <pc:sldMk cId="2952923800" sldId="281"/>
        </pc:sldMkLst>
        <pc:spChg chg="mod">
          <ac:chgData name="Wilkinson, Caroline (VDACS)" userId="592d7cd0-e071-405c-90fd-576f6527fe79" providerId="ADAL" clId="{413592D5-EE7A-41ED-A55B-9ABCB8BCEFFB}" dt="2025-04-25T15:26:00.600" v="48" actId="115"/>
          <ac:spMkLst>
            <pc:docMk/>
            <pc:sldMk cId="2952923800" sldId="281"/>
            <ac:spMk id="3" creationId="{A2E339BF-E6D7-DD0E-AF02-6813852EE723}"/>
          </ac:spMkLst>
        </pc:spChg>
      </pc:sldChg>
      <pc:sldChg chg="modSp mod">
        <pc:chgData name="Wilkinson, Caroline (VDACS)" userId="592d7cd0-e071-405c-90fd-576f6527fe79" providerId="ADAL" clId="{413592D5-EE7A-41ED-A55B-9ABCB8BCEFFB}" dt="2025-04-25T15:26:49.900" v="57" actId="20577"/>
        <pc:sldMkLst>
          <pc:docMk/>
          <pc:sldMk cId="3913219759" sldId="304"/>
        </pc:sldMkLst>
        <pc:spChg chg="mod">
          <ac:chgData name="Wilkinson, Caroline (VDACS)" userId="592d7cd0-e071-405c-90fd-576f6527fe79" providerId="ADAL" clId="{413592D5-EE7A-41ED-A55B-9ABCB8BCEFFB}" dt="2025-04-25T15:26:49.900" v="57" actId="20577"/>
          <ac:spMkLst>
            <pc:docMk/>
            <pc:sldMk cId="3913219759" sldId="304"/>
            <ac:spMk id="3" creationId="{EC7813D8-38A2-37CA-7C8E-B0F4C4F96390}"/>
          </ac:spMkLst>
        </pc:spChg>
      </pc:sldChg>
      <pc:sldChg chg="modSp mod">
        <pc:chgData name="Wilkinson, Caroline (VDACS)" userId="592d7cd0-e071-405c-90fd-576f6527fe79" providerId="ADAL" clId="{413592D5-EE7A-41ED-A55B-9ABCB8BCEFFB}" dt="2025-04-29T11:28:31.256" v="87" actId="6549"/>
        <pc:sldMkLst>
          <pc:docMk/>
          <pc:sldMk cId="2202437675" sldId="312"/>
        </pc:sldMkLst>
        <pc:spChg chg="mod">
          <ac:chgData name="Wilkinson, Caroline (VDACS)" userId="592d7cd0-e071-405c-90fd-576f6527fe79" providerId="ADAL" clId="{413592D5-EE7A-41ED-A55B-9ABCB8BCEFFB}" dt="2025-04-29T11:28:31.256" v="87" actId="6549"/>
          <ac:spMkLst>
            <pc:docMk/>
            <pc:sldMk cId="2202437675" sldId="312"/>
            <ac:spMk id="3" creationId="{B94F9C07-4502-BE87-965D-B9748E0F2E28}"/>
          </ac:spMkLst>
        </pc:spChg>
      </pc:sldChg>
      <pc:sldChg chg="modSp mod">
        <pc:chgData name="Wilkinson, Caroline (VDACS)" userId="592d7cd0-e071-405c-90fd-576f6527fe79" providerId="ADAL" clId="{413592D5-EE7A-41ED-A55B-9ABCB8BCEFFB}" dt="2025-04-28T15:09:46.794" v="83" actId="20577"/>
        <pc:sldMkLst>
          <pc:docMk/>
          <pc:sldMk cId="3969996159" sldId="319"/>
        </pc:sldMkLst>
        <pc:spChg chg="mod">
          <ac:chgData name="Wilkinson, Caroline (VDACS)" userId="592d7cd0-e071-405c-90fd-576f6527fe79" providerId="ADAL" clId="{413592D5-EE7A-41ED-A55B-9ABCB8BCEFFB}" dt="2025-04-28T15:09:46.794" v="83" actId="20577"/>
          <ac:spMkLst>
            <pc:docMk/>
            <pc:sldMk cId="3969996159" sldId="319"/>
            <ac:spMk id="11" creationId="{8239C606-EEC8-C2B1-D9D3-E1A404CCC00E}"/>
          </ac:spMkLst>
        </pc:spChg>
      </pc:sldChg>
      <pc:sldChg chg="modSp mod">
        <pc:chgData name="Wilkinson, Caroline (VDACS)" userId="592d7cd0-e071-405c-90fd-576f6527fe79" providerId="ADAL" clId="{413592D5-EE7A-41ED-A55B-9ABCB8BCEFFB}" dt="2025-04-25T15:26:23.503" v="56" actId="20577"/>
        <pc:sldMkLst>
          <pc:docMk/>
          <pc:sldMk cId="2512259686" sldId="323"/>
        </pc:sldMkLst>
        <pc:spChg chg="mod">
          <ac:chgData name="Wilkinson, Caroline (VDACS)" userId="592d7cd0-e071-405c-90fd-576f6527fe79" providerId="ADAL" clId="{413592D5-EE7A-41ED-A55B-9ABCB8BCEFFB}" dt="2025-04-25T15:26:23.503" v="56" actId="20577"/>
          <ac:spMkLst>
            <pc:docMk/>
            <pc:sldMk cId="2512259686" sldId="323"/>
            <ac:spMk id="7" creationId="{8AFBB4E0-7114-AD4B-882F-4628BE76044E}"/>
          </ac:spMkLst>
        </pc:spChg>
      </pc:sldChg>
      <pc:sldChg chg="modSp mod">
        <pc:chgData name="Wilkinson, Caroline (VDACS)" userId="592d7cd0-e071-405c-90fd-576f6527fe79" providerId="ADAL" clId="{413592D5-EE7A-41ED-A55B-9ABCB8BCEFFB}" dt="2025-04-25T15:25:30.641" v="43" actId="20577"/>
        <pc:sldMkLst>
          <pc:docMk/>
          <pc:sldMk cId="824930731" sldId="329"/>
        </pc:sldMkLst>
        <pc:spChg chg="mod">
          <ac:chgData name="Wilkinson, Caroline (VDACS)" userId="592d7cd0-e071-405c-90fd-576f6527fe79" providerId="ADAL" clId="{413592D5-EE7A-41ED-A55B-9ABCB8BCEFFB}" dt="2025-04-25T15:25:30.641" v="43" actId="20577"/>
          <ac:spMkLst>
            <pc:docMk/>
            <pc:sldMk cId="824930731" sldId="329"/>
            <ac:spMk id="11" creationId="{5BD5CC6C-629A-416D-4FCB-A7D2BFDE689B}"/>
          </ac:spMkLst>
        </pc:spChg>
      </pc:sldChg>
      <pc:sldChg chg="modSp mod">
        <pc:chgData name="Wilkinson, Caroline (VDACS)" userId="592d7cd0-e071-405c-90fd-576f6527fe79" providerId="ADAL" clId="{413592D5-EE7A-41ED-A55B-9ABCB8BCEFFB}" dt="2025-04-28T14:52:16.826" v="58" actId="20577"/>
        <pc:sldMkLst>
          <pc:docMk/>
          <pc:sldMk cId="3082203923" sldId="330"/>
        </pc:sldMkLst>
        <pc:spChg chg="mod">
          <ac:chgData name="Wilkinson, Caroline (VDACS)" userId="592d7cd0-e071-405c-90fd-576f6527fe79" providerId="ADAL" clId="{413592D5-EE7A-41ED-A55B-9ABCB8BCEFFB}" dt="2025-04-28T14:52:16.826" v="58" actId="20577"/>
          <ac:spMkLst>
            <pc:docMk/>
            <pc:sldMk cId="3082203923" sldId="330"/>
            <ac:spMk id="2" creationId="{28023D17-C07D-7558-1C08-34658866BBE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AA970FB6-164E-0840-A35B-09E9F3D45F76}" type="datetimeyyyy">
              <a:rPr lang="en-US" smtClean="0"/>
              <a:t>2025</a:t>
            </a:fld>
            <a:endParaRPr lang="en-US"/>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2997654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984541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3047668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4110138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1EA13-F5AA-D028-72F5-DB92F538EB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F20EBB-6588-6891-3F4B-94877F0CACA8}"/>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AD61954F-BE1D-6BDC-C182-9F20B6EA167E}"/>
              </a:ext>
            </a:extLst>
          </p:cNvPr>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2405308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2508814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931307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58773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3294931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3068653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101939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87667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1649742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FCEB4-425E-3ABE-5E2E-E79758FFC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ECE8D1-F608-974F-C23B-F14EC44D5FF2}"/>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5D77AB73-7ABE-09A5-25FA-FD8937E56CA8}"/>
              </a:ext>
            </a:extLst>
          </p:cNvPr>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3842275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177914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a:t>Click to add title</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a:lstStyle>
            <a:lvl1pPr algn="l">
              <a:lnSpc>
                <a:spcPct val="100000"/>
              </a:lnSpc>
              <a:defRPr sz="3600">
                <a:solidFill>
                  <a:schemeClr val="accent6"/>
                </a:solidFill>
              </a:defRPr>
            </a:lvl1pPr>
          </a:lstStyle>
          <a:p>
            <a:r>
              <a:rPr lang="en-US"/>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1800"/>
            </a:lvl1pPr>
          </a:lstStyle>
          <a:p>
            <a:r>
              <a:rPr lang="en-US"/>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a:normAutofit/>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550564" y="1057274"/>
            <a:ext cx="9875463" cy="999746"/>
          </a:xfrm>
        </p:spPr>
        <p:txBody>
          <a:bodyPr tIns="0" bIns="0">
            <a:noAutofit/>
          </a:bodyPr>
          <a:lstStyle>
            <a:lvl1pPr algn="l">
              <a:lnSpc>
                <a:spcPct val="100000"/>
              </a:lnSpc>
              <a:defRPr sz="3600" b="1"/>
            </a:lvl1pPr>
          </a:lstStyle>
          <a:p>
            <a:r>
              <a:rPr lang="en-US"/>
              <a:t>Click to add title</a:t>
            </a:r>
          </a:p>
        </p:txBody>
      </p:sp>
      <p:sp>
        <p:nvSpPr>
          <p:cNvPr id="49" name="Freeform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a:p>
        </p:txBody>
      </p:sp>
      <p:sp>
        <p:nvSpPr>
          <p:cNvPr id="16" name="Content Placeholder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7" name="Slide Number Placeholder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a:p>
        </p:txBody>
      </p:sp>
      <p:pic>
        <p:nvPicPr>
          <p:cNvPr id="43" name="Graphic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a:lstStyle>
            <a:lvl1pPr algn="ctr">
              <a:lnSpc>
                <a:spcPct val="100000"/>
              </a:lnSpc>
              <a:defRPr sz="3600">
                <a:solidFill>
                  <a:schemeClr val="accent6"/>
                </a:solidFill>
              </a:defRPr>
            </a:lvl1pPr>
          </a:lstStyle>
          <a:p>
            <a:r>
              <a:rPr lang="en-US"/>
              <a:t>Click to add title</a:t>
            </a:r>
          </a:p>
        </p:txBody>
      </p:sp>
      <p:sp>
        <p:nvSpPr>
          <p:cNvPr id="14" name="Content Placeholder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hasCustomPrompt="1"/>
          </p:nvPr>
        </p:nvSpPr>
        <p:spPr/>
        <p:txBody>
          <a:bodyPr anchor="ctr" anchorCtr="0"/>
          <a:lstStyle/>
          <a:p>
            <a:r>
              <a:rPr lang="en-US"/>
              <a:t>Click to add title</a:t>
            </a:r>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hasCustomPrompt="1"/>
          </p:nvPr>
        </p:nvSpPr>
        <p:spPr>
          <a:xfrm>
            <a:off x="758952" y="758952"/>
            <a:ext cx="3932237" cy="1524662"/>
          </a:xfrm>
        </p:spPr>
        <p:txBody>
          <a:bodyPr anchor="b"/>
          <a:lstStyle>
            <a:lvl1pPr>
              <a:lnSpc>
                <a:spcPct val="100000"/>
              </a:lnSpc>
              <a:defRPr sz="3200"/>
            </a:lvl1pPr>
          </a:lstStyle>
          <a:p>
            <a:r>
              <a:rPr lang="en-US"/>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a:p>
        </p:txBody>
      </p:sp>
      <p:sp>
        <p:nvSpPr>
          <p:cNvPr id="4" name="Text Placeholder 3"/>
          <p:cNvSpPr>
            <a:spLocks noGrp="1"/>
          </p:cNvSpPr>
          <p:nvPr>
            <p:ph type="body" sz="half" idx="2" hasCustomPrompt="1"/>
          </p:nvPr>
        </p:nvSpPr>
        <p:spPr>
          <a:xfrm>
            <a:off x="758952" y="2286000"/>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hasCustomPrompt="1"/>
          </p:nvPr>
        </p:nvSpPr>
        <p:spPr>
          <a:xfrm>
            <a:off x="760938" y="755372"/>
            <a:ext cx="3931920" cy="1527048"/>
          </a:xfrm>
        </p:spPr>
        <p:txBody>
          <a:bodyPr anchor="b"/>
          <a:lstStyle>
            <a:lvl1pPr>
              <a:lnSpc>
                <a:spcPct val="100000"/>
              </a:lnSpc>
              <a:defRPr sz="3200"/>
            </a:lvl1pPr>
          </a:lstStyle>
          <a:p>
            <a:r>
              <a:rPr lang="en-US"/>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a:p>
        </p:txBody>
      </p:sp>
      <p:sp>
        <p:nvSpPr>
          <p:cNvPr id="4" name="Text Placeholder 3"/>
          <p:cNvSpPr>
            <a:spLocks noGrp="1"/>
          </p:cNvSpPr>
          <p:nvPr>
            <p:ph type="body" sz="half" idx="2" hasCustomPrompt="1"/>
          </p:nvPr>
        </p:nvSpPr>
        <p:spPr>
          <a:xfrm>
            <a:off x="760938" y="2286001"/>
            <a:ext cx="39319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add text</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a:t>Click to add picture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a:t>Click to add text</a:t>
            </a:r>
          </a:p>
          <a:p>
            <a:pPr lvl="1"/>
            <a:r>
              <a:rPr lang="en-US"/>
              <a:t>Second level</a:t>
            </a:r>
          </a:p>
          <a:p>
            <a:pPr lvl="2"/>
            <a:r>
              <a:rPr lang="en-US"/>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a:t>Click to add picture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a:p>
        </p:txBody>
      </p:sp>
      <p:sp>
        <p:nvSpPr>
          <p:cNvPr id="2" name="Title 1"/>
          <p:cNvSpPr>
            <a:spLocks noGrp="1"/>
          </p:cNvSpPr>
          <p:nvPr>
            <p:ph type="title" hasCustomPrompt="1"/>
          </p:nvPr>
        </p:nvSpPr>
        <p:spPr>
          <a:xfrm>
            <a:off x="3460565" y="1057274"/>
            <a:ext cx="7965461" cy="994164"/>
          </a:xfrm>
        </p:spPr>
        <p:txBody>
          <a:bodyPr lIns="91440" tIns="0" rIns="91440" bIns="0" anchor="b" anchorCtr="0">
            <a:noAutofit/>
          </a:bodyPr>
          <a:lstStyle>
            <a:lvl1pPr algn="l">
              <a:lnSpc>
                <a:spcPct val="100000"/>
              </a:lnSpc>
              <a:defRPr sz="3600" b="1">
                <a:latin typeface="+mj-lt"/>
                <a:cs typeface="Arial" panose="020B0604020202020204" pitchFamily="34" charset="0"/>
              </a:defRPr>
            </a:lvl1pPr>
          </a:lstStyle>
          <a:p>
            <a:r>
              <a:rPr lang="en-US"/>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a:t>Click to add text</a:t>
            </a:r>
          </a:p>
          <a:p>
            <a:pPr lvl="1"/>
            <a:r>
              <a:rPr lang="en-US"/>
              <a:t>Second level</a:t>
            </a:r>
          </a:p>
          <a:p>
            <a:pPr lvl="2"/>
            <a:r>
              <a:rPr lang="en-US"/>
              <a:t>Third level</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a:t>Click to add title</a:t>
            </a:r>
          </a:p>
        </p:txBody>
      </p:sp>
      <p:sp>
        <p:nvSpPr>
          <p:cNvPr id="19" name="Slide Number Placehold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grpSp>
      <p:sp>
        <p:nvSpPr>
          <p:cNvPr id="44" name="Slide Number Placeholder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r>
              <a:rPr lang="en-US"/>
              <a:t>Click to edit Master title style</a:t>
            </a:r>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a:t>Click to add text</a:t>
            </a:r>
          </a:p>
          <a:p>
            <a:pPr lvl="1"/>
            <a:r>
              <a:rPr lang="en-US"/>
              <a:t>Second level</a:t>
            </a:r>
          </a:p>
          <a:p>
            <a:pPr lvl="2"/>
            <a:r>
              <a:rPr lang="en-US"/>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r>
              <a:rPr lang="en-US"/>
              <a:t>Click icon to add picture</a:t>
            </a:r>
          </a:p>
        </p:txBody>
      </p:sp>
      <p:sp>
        <p:nvSpPr>
          <p:cNvPr id="20" name="Slide Number Placeholder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mn-lt"/>
                <a:cs typeface="Arial" panose="020B0604020202020204" pitchFamily="34" charset="0"/>
              </a:defRPr>
            </a:lvl1pPr>
          </a:lstStyle>
          <a:p>
            <a:fld id="{48F63A3B-78C7-47BE-AE5E-E10140E04643}" type="slidenum">
              <a:rPr lang="en-US" smtClean="0"/>
              <a:pPr/>
              <a:t>‹#›</a:t>
            </a:fld>
            <a:endParaRPr lang="en-US"/>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hdr="0" ftr="0" dt="0"/>
  <p:txStyles>
    <p:title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mailto:ABCTreats@gmail.com"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8.sv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hyperlink" Target="https://www.aafco.org/consumers/understanding-pet-food/treats-and-chews/"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vdacs.virginia.gov/pdf/reg-feed.pdf"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FF65-A536-F639-8591-ED024C223308}"/>
              </a:ext>
            </a:extLst>
          </p:cNvPr>
          <p:cNvSpPr>
            <a:spLocks noGrp="1"/>
          </p:cNvSpPr>
          <p:nvPr>
            <p:ph type="ctrTitle"/>
          </p:nvPr>
        </p:nvSpPr>
        <p:spPr>
          <a:xfrm>
            <a:off x="2899790" y="810227"/>
            <a:ext cx="6392421" cy="3831221"/>
          </a:xfrm>
        </p:spPr>
        <p:txBody>
          <a:bodyPr anchor="ctr"/>
          <a:lstStyle/>
          <a:p>
            <a:r>
              <a:rPr lang="en-US"/>
              <a:t>Requirements to sell Pet Treats in Virginia</a:t>
            </a:r>
          </a:p>
        </p:txBody>
      </p:sp>
      <p:sp>
        <p:nvSpPr>
          <p:cNvPr id="3" name="Subtitle 2">
            <a:extLst>
              <a:ext uri="{FF2B5EF4-FFF2-40B4-BE49-F238E27FC236}">
                <a16:creationId xmlns:a16="http://schemas.microsoft.com/office/drawing/2014/main" id="{B94F9C07-4502-BE87-965D-B9748E0F2E28}"/>
              </a:ext>
            </a:extLst>
          </p:cNvPr>
          <p:cNvSpPr txBox="1">
            <a:spLocks/>
          </p:cNvSpPr>
          <p:nvPr/>
        </p:nvSpPr>
        <p:spPr>
          <a:xfrm>
            <a:off x="2461878" y="5486400"/>
            <a:ext cx="7268245" cy="1067380"/>
          </a:xfrm>
          <a:prstGeom prst="rect">
            <a:avLst/>
          </a:prstGeom>
        </p:spPr>
        <p:txBody>
          <a:bodyPr>
            <a:normAutofit fontScale="77500" lnSpcReduction="20000"/>
          </a:bodyPr>
          <a:lst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FFFFFF"/>
                </a:solidFill>
              </a:rPr>
              <a:t>Caroline Wilkinson</a:t>
            </a:r>
          </a:p>
          <a:p>
            <a:pPr marL="0" indent="0" algn="ctr">
              <a:buNone/>
            </a:pPr>
            <a:r>
              <a:rPr lang="en-US" dirty="0">
                <a:solidFill>
                  <a:srgbClr val="FFFFFF"/>
                </a:solidFill>
              </a:rPr>
              <a:t>Virginia Department of Agriculture and Consumer Services</a:t>
            </a:r>
          </a:p>
          <a:p>
            <a:pPr marL="0" indent="0" algn="ctr">
              <a:buNone/>
            </a:pPr>
            <a:r>
              <a:rPr lang="en-US" dirty="0">
                <a:solidFill>
                  <a:srgbClr val="FFFFFF"/>
                </a:solidFill>
              </a:rPr>
              <a:t>Agricultural Commodity Program</a:t>
            </a:r>
          </a:p>
        </p:txBody>
      </p:sp>
    </p:spTree>
    <p:extLst>
      <p:ext uri="{BB962C8B-B14F-4D97-AF65-F5344CB8AC3E}">
        <p14:creationId xmlns:p14="http://schemas.microsoft.com/office/powerpoint/2010/main" val="220243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2D937-BF8B-8D73-F495-89DD17AACB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2209AF-7C69-922E-0BAD-E732C15F77D7}"/>
              </a:ext>
            </a:extLst>
          </p:cNvPr>
          <p:cNvSpPr>
            <a:spLocks noGrp="1"/>
          </p:cNvSpPr>
          <p:nvPr>
            <p:ph type="title"/>
          </p:nvPr>
        </p:nvSpPr>
        <p:spPr>
          <a:xfrm>
            <a:off x="3460565" y="379354"/>
            <a:ext cx="7965461" cy="582340"/>
          </a:xfrm>
        </p:spPr>
        <p:txBody>
          <a:bodyPr anchor="t">
            <a:normAutofit/>
          </a:bodyPr>
          <a:lstStyle/>
          <a:p>
            <a:r>
              <a:rPr lang="en-US"/>
              <a:t>Label Requirements</a:t>
            </a:r>
          </a:p>
        </p:txBody>
      </p:sp>
      <p:sp>
        <p:nvSpPr>
          <p:cNvPr id="4" name="Freeform: Shape 3">
            <a:extLst>
              <a:ext uri="{FF2B5EF4-FFF2-40B4-BE49-F238E27FC236}">
                <a16:creationId xmlns:a16="http://schemas.microsoft.com/office/drawing/2014/main" id="{1117DAA8-BDF7-B2FE-CC7B-E5BAC1DF8DC5}"/>
              </a:ext>
            </a:extLst>
          </p:cNvPr>
          <p:cNvSpPr/>
          <p:nvPr/>
        </p:nvSpPr>
        <p:spPr>
          <a:xfrm>
            <a:off x="3460566" y="928688"/>
            <a:ext cx="3147124" cy="2555142"/>
          </a:xfrm>
          <a:custGeom>
            <a:avLst/>
            <a:gdLst>
              <a:gd name="connsiteX0" fmla="*/ 0 w 2766528"/>
              <a:gd name="connsiteY0" fmla="*/ 0 h 1659916"/>
              <a:gd name="connsiteX1" fmla="*/ 2766528 w 2766528"/>
              <a:gd name="connsiteY1" fmla="*/ 0 h 1659916"/>
              <a:gd name="connsiteX2" fmla="*/ 2766528 w 2766528"/>
              <a:gd name="connsiteY2" fmla="*/ 1659916 h 1659916"/>
              <a:gd name="connsiteX3" fmla="*/ 0 w 2766528"/>
              <a:gd name="connsiteY3" fmla="*/ 1659916 h 1659916"/>
              <a:gd name="connsiteX4" fmla="*/ 0 w 2766528"/>
              <a:gd name="connsiteY4" fmla="*/ 0 h 165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6528" h="1659916">
                <a:moveTo>
                  <a:pt x="0" y="0"/>
                </a:moveTo>
                <a:lnTo>
                  <a:pt x="2766528" y="0"/>
                </a:lnTo>
                <a:lnTo>
                  <a:pt x="2766528" y="1659916"/>
                </a:lnTo>
                <a:lnTo>
                  <a:pt x="0" y="1659916"/>
                </a:lnTo>
                <a:lnTo>
                  <a:pt x="0" y="0"/>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45720" tIns="45720" rIns="45720" bIns="45720" numCol="1" spcCol="1270" anchor="ctr" anchorCtr="0">
            <a:noAutofit/>
          </a:bodyPr>
          <a:lstStyle/>
          <a:p>
            <a:pPr algn="ctr" defTabSz="538734">
              <a:lnSpc>
                <a:spcPct val="90000"/>
              </a:lnSpc>
              <a:spcBef>
                <a:spcPct val="0"/>
              </a:spcBef>
              <a:spcAft>
                <a:spcPct val="35000"/>
              </a:spcAft>
            </a:pPr>
            <a:r>
              <a:rPr lang="en-US" sz="2400">
                <a:solidFill>
                  <a:schemeClr val="bg1"/>
                </a:solidFill>
                <a:latin typeface="Arial"/>
                <a:cs typeface="Arial"/>
              </a:rPr>
              <a:t> </a:t>
            </a:r>
            <a:r>
              <a:rPr lang="en-US" sz="2400" kern="1200">
                <a:solidFill>
                  <a:schemeClr val="bg1"/>
                </a:solidFill>
                <a:latin typeface="Arial"/>
                <a:cs typeface="Arial"/>
              </a:rPr>
              <a:t>Quantity </a:t>
            </a:r>
            <a:br>
              <a:rPr lang="en-US" sz="2400">
                <a:latin typeface="Arial" panose="020B0604020202020204" pitchFamily="34" charset="0"/>
                <a:cs typeface="Arial" panose="020B0604020202020204" pitchFamily="34" charset="0"/>
              </a:rPr>
            </a:br>
            <a:r>
              <a:rPr lang="en-US" sz="2400" kern="1200">
                <a:solidFill>
                  <a:schemeClr val="bg1"/>
                </a:solidFill>
                <a:latin typeface="Arial"/>
                <a:cs typeface="Arial"/>
              </a:rPr>
              <a:t>statement</a:t>
            </a:r>
          </a:p>
        </p:txBody>
      </p:sp>
      <p:sp>
        <p:nvSpPr>
          <p:cNvPr id="6" name="Freeform: Shape 5">
            <a:extLst>
              <a:ext uri="{FF2B5EF4-FFF2-40B4-BE49-F238E27FC236}">
                <a16:creationId xmlns:a16="http://schemas.microsoft.com/office/drawing/2014/main" id="{5D636583-C74A-5BB5-451C-C704888F1FB0}"/>
              </a:ext>
            </a:extLst>
          </p:cNvPr>
          <p:cNvSpPr/>
          <p:nvPr/>
        </p:nvSpPr>
        <p:spPr>
          <a:xfrm>
            <a:off x="6922403" y="928688"/>
            <a:ext cx="3147124" cy="2555142"/>
          </a:xfrm>
          <a:custGeom>
            <a:avLst/>
            <a:gdLst>
              <a:gd name="connsiteX0" fmla="*/ 0 w 2766528"/>
              <a:gd name="connsiteY0" fmla="*/ 0 h 1659916"/>
              <a:gd name="connsiteX1" fmla="*/ 2766528 w 2766528"/>
              <a:gd name="connsiteY1" fmla="*/ 0 h 1659916"/>
              <a:gd name="connsiteX2" fmla="*/ 2766528 w 2766528"/>
              <a:gd name="connsiteY2" fmla="*/ 1659916 h 1659916"/>
              <a:gd name="connsiteX3" fmla="*/ 0 w 2766528"/>
              <a:gd name="connsiteY3" fmla="*/ 1659916 h 1659916"/>
              <a:gd name="connsiteX4" fmla="*/ 0 w 2766528"/>
              <a:gd name="connsiteY4" fmla="*/ 0 h 165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6528" h="1659916">
                <a:moveTo>
                  <a:pt x="0" y="0"/>
                </a:moveTo>
                <a:lnTo>
                  <a:pt x="2766528" y="0"/>
                </a:lnTo>
                <a:lnTo>
                  <a:pt x="2766528" y="1659916"/>
                </a:lnTo>
                <a:lnTo>
                  <a:pt x="0" y="1659916"/>
                </a:lnTo>
                <a:lnTo>
                  <a:pt x="0" y="0"/>
                </a:lnTo>
                <a:close/>
              </a:path>
            </a:pathLst>
          </a:custGeom>
          <a:solidFill>
            <a:schemeClr val="accent4"/>
          </a:solidFill>
        </p:spPr>
        <p:style>
          <a:lnRef idx="2">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txBody>
          <a:bodyPr spcFirstLastPara="0" vert="horz" wrap="square" lIns="45720" tIns="45720" rIns="45720" bIns="45720" numCol="1" spcCol="1270" anchor="ctr" anchorCtr="0">
            <a:noAutofit/>
          </a:bodyPr>
          <a:lstStyle/>
          <a:p>
            <a:pPr algn="ctr" defTabSz="538734">
              <a:lnSpc>
                <a:spcPct val="90000"/>
              </a:lnSpc>
              <a:spcBef>
                <a:spcPct val="0"/>
              </a:spcBef>
              <a:spcAft>
                <a:spcPct val="35000"/>
              </a:spcAft>
            </a:pPr>
            <a:r>
              <a:rPr lang="en-US" sz="2000" kern="1200">
                <a:solidFill>
                  <a:schemeClr val="bg1"/>
                </a:solidFill>
                <a:latin typeface="Arial"/>
                <a:cs typeface="Arial"/>
              </a:rPr>
              <a:t>Expressed as weight for solid products (avoirdupois) or volume for liquid products in U.S. </a:t>
            </a:r>
            <a:r>
              <a:rPr lang="en-US" sz="2000" u="sng" kern="1200">
                <a:solidFill>
                  <a:schemeClr val="bg1"/>
                </a:solidFill>
                <a:latin typeface="Arial"/>
                <a:cs typeface="Arial"/>
              </a:rPr>
              <a:t>and</a:t>
            </a:r>
            <a:r>
              <a:rPr lang="en-US" sz="2000" kern="1200">
                <a:solidFill>
                  <a:schemeClr val="bg1"/>
                </a:solidFill>
                <a:latin typeface="Arial"/>
                <a:cs typeface="Arial"/>
              </a:rPr>
              <a:t> metric equivalent.</a:t>
            </a:r>
          </a:p>
        </p:txBody>
      </p:sp>
      <p:sp>
        <p:nvSpPr>
          <p:cNvPr id="7" name="Freeform: Shape 6">
            <a:extLst>
              <a:ext uri="{FF2B5EF4-FFF2-40B4-BE49-F238E27FC236}">
                <a16:creationId xmlns:a16="http://schemas.microsoft.com/office/drawing/2014/main" id="{8AFBB4E0-7114-AD4B-882F-4628BE76044E}"/>
              </a:ext>
            </a:extLst>
          </p:cNvPr>
          <p:cNvSpPr/>
          <p:nvPr/>
        </p:nvSpPr>
        <p:spPr>
          <a:xfrm>
            <a:off x="3460565" y="3909688"/>
            <a:ext cx="6608961" cy="2555142"/>
          </a:xfrm>
          <a:custGeom>
            <a:avLst/>
            <a:gdLst>
              <a:gd name="connsiteX0" fmla="*/ 0 w 2766528"/>
              <a:gd name="connsiteY0" fmla="*/ 0 h 1659916"/>
              <a:gd name="connsiteX1" fmla="*/ 2766528 w 2766528"/>
              <a:gd name="connsiteY1" fmla="*/ 0 h 1659916"/>
              <a:gd name="connsiteX2" fmla="*/ 2766528 w 2766528"/>
              <a:gd name="connsiteY2" fmla="*/ 1659916 h 1659916"/>
              <a:gd name="connsiteX3" fmla="*/ 0 w 2766528"/>
              <a:gd name="connsiteY3" fmla="*/ 1659916 h 1659916"/>
              <a:gd name="connsiteX4" fmla="*/ 0 w 2766528"/>
              <a:gd name="connsiteY4" fmla="*/ 0 h 165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6528" h="1659916">
                <a:moveTo>
                  <a:pt x="0" y="0"/>
                </a:moveTo>
                <a:lnTo>
                  <a:pt x="2766528" y="0"/>
                </a:lnTo>
                <a:lnTo>
                  <a:pt x="2766528" y="1659916"/>
                </a:lnTo>
                <a:lnTo>
                  <a:pt x="0" y="1659916"/>
                </a:lnTo>
                <a:lnTo>
                  <a:pt x="0" y="0"/>
                </a:lnTo>
                <a:close/>
              </a:path>
            </a:pathLst>
          </a:custGeom>
        </p:spPr>
        <p:style>
          <a:lnRef idx="3">
            <a:schemeClr val="lt1"/>
          </a:lnRef>
          <a:fillRef idx="1">
            <a:schemeClr val="accent5"/>
          </a:fillRef>
          <a:effectRef idx="1">
            <a:schemeClr val="accent5"/>
          </a:effectRef>
          <a:fontRef idx="minor">
            <a:schemeClr val="lt1"/>
          </a:fontRef>
        </p:style>
        <p:txBody>
          <a:bodyPr spcFirstLastPara="0" vert="horz" wrap="square" lIns="45720" tIns="45720" rIns="45720" bIns="45720" numCol="1" spcCol="1270" anchor="t" anchorCtr="0">
            <a:noAutofit/>
          </a:bodyPr>
          <a:lstStyle/>
          <a:p>
            <a:pPr marL="0" lvl="1" algn="ctr" defTabSz="404051">
              <a:lnSpc>
                <a:spcPct val="90000"/>
              </a:lnSpc>
              <a:spcBef>
                <a:spcPct val="0"/>
              </a:spcBef>
              <a:spcAft>
                <a:spcPct val="15000"/>
              </a:spcAft>
            </a:pPr>
            <a:endParaRPr lang="en-US" sz="2400" kern="1200" dirty="0">
              <a:solidFill>
                <a:schemeClr val="bg1"/>
              </a:solidFill>
              <a:latin typeface="+mn-lt"/>
              <a:ea typeface="+mn-ea"/>
              <a:cs typeface="+mn-cs"/>
            </a:endParaRPr>
          </a:p>
          <a:p>
            <a:pPr marL="0" lvl="1" algn="ctr" defTabSz="404051">
              <a:lnSpc>
                <a:spcPct val="90000"/>
              </a:lnSpc>
              <a:spcBef>
                <a:spcPct val="0"/>
              </a:spcBef>
              <a:spcAft>
                <a:spcPct val="15000"/>
              </a:spcAft>
            </a:pPr>
            <a:r>
              <a:rPr lang="en-US" sz="2400" kern="1200" dirty="0">
                <a:solidFill>
                  <a:schemeClr val="bg1"/>
                </a:solidFill>
                <a:latin typeface="Arial"/>
                <a:cs typeface="Arial"/>
              </a:rPr>
              <a:t>Net weight 8 oz. (227 g)</a:t>
            </a:r>
          </a:p>
          <a:p>
            <a:pPr marL="0" lvl="1" algn="ctr" defTabSz="404051">
              <a:lnSpc>
                <a:spcPct val="90000"/>
              </a:lnSpc>
              <a:spcBef>
                <a:spcPct val="0"/>
              </a:spcBef>
              <a:spcAft>
                <a:spcPct val="15000"/>
              </a:spcAft>
            </a:pPr>
            <a:endParaRPr lang="en-US" sz="2400" kern="1200" dirty="0">
              <a:solidFill>
                <a:schemeClr val="bg1"/>
              </a:solidFill>
              <a:latin typeface="Arial" panose="020B0604020202020204" pitchFamily="34" charset="0"/>
              <a:cs typeface="Arial" panose="020B0604020202020204" pitchFamily="34" charset="0"/>
            </a:endParaRPr>
          </a:p>
          <a:p>
            <a:pPr marL="0" lvl="1" algn="ctr" defTabSz="404051">
              <a:lnSpc>
                <a:spcPct val="90000"/>
              </a:lnSpc>
              <a:spcBef>
                <a:spcPct val="0"/>
              </a:spcBef>
              <a:spcAft>
                <a:spcPct val="15000"/>
              </a:spcAft>
            </a:pPr>
            <a:r>
              <a:rPr lang="en-US" sz="2400" kern="1200" dirty="0">
                <a:solidFill>
                  <a:schemeClr val="bg1"/>
                </a:solidFill>
                <a:latin typeface="Arial"/>
                <a:cs typeface="Arial"/>
              </a:rPr>
              <a:t>Net </a:t>
            </a:r>
            <a:r>
              <a:rPr lang="en-US" sz="2400" dirty="0">
                <a:solidFill>
                  <a:schemeClr val="bg1"/>
                </a:solidFill>
                <a:latin typeface="Arial"/>
                <a:cs typeface="Arial"/>
              </a:rPr>
              <a:t>v</a:t>
            </a:r>
            <a:r>
              <a:rPr lang="en-US" sz="2400" kern="1200" dirty="0">
                <a:solidFill>
                  <a:schemeClr val="bg1"/>
                </a:solidFill>
                <a:latin typeface="Arial"/>
                <a:cs typeface="Arial"/>
              </a:rPr>
              <a:t>olume 12 FL. OZ. (355 mL)</a:t>
            </a:r>
          </a:p>
          <a:p>
            <a:pPr marL="0" lvl="1" algn="ctr" defTabSz="404051">
              <a:lnSpc>
                <a:spcPct val="90000"/>
              </a:lnSpc>
              <a:spcBef>
                <a:spcPct val="0"/>
              </a:spcBef>
              <a:spcAft>
                <a:spcPct val="15000"/>
              </a:spcAft>
            </a:pPr>
            <a:endParaRPr lang="en-US" sz="2400" dirty="0">
              <a:solidFill>
                <a:schemeClr val="bg1"/>
              </a:solidFill>
              <a:latin typeface="Arial"/>
              <a:cs typeface="Arial"/>
            </a:endParaRPr>
          </a:p>
          <a:p>
            <a:pPr marL="0" lvl="1" algn="ctr" defTabSz="404051">
              <a:lnSpc>
                <a:spcPct val="90000"/>
              </a:lnSpc>
              <a:spcBef>
                <a:spcPct val="0"/>
              </a:spcBef>
              <a:spcAft>
                <a:spcPct val="15000"/>
              </a:spcAft>
            </a:pPr>
            <a:r>
              <a:rPr lang="en-US" sz="2400" dirty="0">
                <a:solidFill>
                  <a:schemeClr val="bg1"/>
                </a:solidFill>
                <a:latin typeface="Arial"/>
                <a:cs typeface="Arial"/>
              </a:rPr>
              <a:t>Both measurements must be present.</a:t>
            </a:r>
          </a:p>
        </p:txBody>
      </p:sp>
      <p:cxnSp>
        <p:nvCxnSpPr>
          <p:cNvPr id="14" name="Straight Arrow Connector 13">
            <a:extLst>
              <a:ext uri="{FF2B5EF4-FFF2-40B4-BE49-F238E27FC236}">
                <a16:creationId xmlns:a16="http://schemas.microsoft.com/office/drawing/2014/main" id="{E0A6E0CC-B330-4C08-0EA2-FC845BAA7A58}"/>
              </a:ext>
            </a:extLst>
          </p:cNvPr>
          <p:cNvCxnSpPr/>
          <p:nvPr/>
        </p:nvCxnSpPr>
        <p:spPr>
          <a:xfrm>
            <a:off x="6060555" y="2211260"/>
            <a:ext cx="861848" cy="0"/>
          </a:xfrm>
          <a:prstGeom prst="straightConnector1">
            <a:avLst/>
          </a:prstGeom>
          <a:ln w="3810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ED726F53-1404-3EB0-F4E8-DB67ECC91E6F}"/>
              </a:ext>
            </a:extLst>
          </p:cNvPr>
          <p:cNvCxnSpPr>
            <a:cxnSpLocks/>
          </p:cNvCxnSpPr>
          <p:nvPr/>
        </p:nvCxnSpPr>
        <p:spPr>
          <a:xfrm>
            <a:off x="5067327" y="2573867"/>
            <a:ext cx="0" cy="1335821"/>
          </a:xfrm>
          <a:prstGeom prst="straightConnector1">
            <a:avLst/>
          </a:prstGeom>
          <a:ln w="3810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512259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55F2D4-C20E-BEBC-1CCF-4449B0456A7E}"/>
              </a:ext>
            </a:extLst>
          </p:cNvPr>
          <p:cNvSpPr>
            <a:spLocks noGrp="1"/>
          </p:cNvSpPr>
          <p:nvPr>
            <p:ph type="title"/>
          </p:nvPr>
        </p:nvSpPr>
        <p:spPr>
          <a:xfrm>
            <a:off x="914400" y="491571"/>
            <a:ext cx="10511626" cy="471489"/>
          </a:xfrm>
        </p:spPr>
        <p:txBody>
          <a:bodyPr anchor="t"/>
          <a:lstStyle/>
          <a:p>
            <a:r>
              <a:rPr lang="en-US"/>
              <a:t>Label Requirements</a:t>
            </a:r>
          </a:p>
        </p:txBody>
      </p:sp>
      <p:sp>
        <p:nvSpPr>
          <p:cNvPr id="11" name="Content Placeholder 2">
            <a:extLst>
              <a:ext uri="{FF2B5EF4-FFF2-40B4-BE49-F238E27FC236}">
                <a16:creationId xmlns:a16="http://schemas.microsoft.com/office/drawing/2014/main" id="{046411CC-AC8C-CE07-B81B-3C6990A46C67}"/>
              </a:ext>
            </a:extLst>
          </p:cNvPr>
          <p:cNvSpPr txBox="1">
            <a:spLocks/>
          </p:cNvSpPr>
          <p:nvPr/>
        </p:nvSpPr>
        <p:spPr>
          <a:xfrm>
            <a:off x="1007533" y="1473032"/>
            <a:ext cx="5663780" cy="3467101"/>
          </a:xfrm>
          <a:custGeom>
            <a:avLst/>
            <a:gdLst>
              <a:gd name="connsiteX0" fmla="*/ 0 w 5663780"/>
              <a:gd name="connsiteY0" fmla="*/ 0 h 3467101"/>
              <a:gd name="connsiteX1" fmla="*/ 5663780 w 5663780"/>
              <a:gd name="connsiteY1" fmla="*/ 0 h 3467101"/>
              <a:gd name="connsiteX2" fmla="*/ 5663780 w 5663780"/>
              <a:gd name="connsiteY2" fmla="*/ 3467101 h 3467101"/>
              <a:gd name="connsiteX3" fmla="*/ 0 w 5663780"/>
              <a:gd name="connsiteY3" fmla="*/ 3467101 h 3467101"/>
              <a:gd name="connsiteX4" fmla="*/ 0 w 5663780"/>
              <a:gd name="connsiteY4" fmla="*/ 0 h 3467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3780" h="3467101" fill="none" extrusionOk="0">
                <a:moveTo>
                  <a:pt x="0" y="0"/>
                </a:moveTo>
                <a:cubicBezTo>
                  <a:pt x="2674175" y="-33775"/>
                  <a:pt x="5096851" y="138873"/>
                  <a:pt x="5663780" y="0"/>
                </a:cubicBezTo>
                <a:cubicBezTo>
                  <a:pt x="5590009" y="413537"/>
                  <a:pt x="5507897" y="2974167"/>
                  <a:pt x="5663780" y="3467101"/>
                </a:cubicBezTo>
                <a:cubicBezTo>
                  <a:pt x="3312671" y="3329771"/>
                  <a:pt x="1684072" y="3329245"/>
                  <a:pt x="0" y="3467101"/>
                </a:cubicBezTo>
                <a:cubicBezTo>
                  <a:pt x="152408" y="3012810"/>
                  <a:pt x="73868" y="960734"/>
                  <a:pt x="0" y="0"/>
                </a:cubicBezTo>
                <a:close/>
              </a:path>
              <a:path w="5663780" h="3467101" stroke="0" extrusionOk="0">
                <a:moveTo>
                  <a:pt x="0" y="0"/>
                </a:moveTo>
                <a:cubicBezTo>
                  <a:pt x="2757907" y="-101487"/>
                  <a:pt x="3289791" y="-162162"/>
                  <a:pt x="5663780" y="0"/>
                </a:cubicBezTo>
                <a:cubicBezTo>
                  <a:pt x="5724493" y="1664871"/>
                  <a:pt x="5602708" y="1877742"/>
                  <a:pt x="5663780" y="3467101"/>
                </a:cubicBezTo>
                <a:cubicBezTo>
                  <a:pt x="3038210" y="3517166"/>
                  <a:pt x="1065044" y="3308652"/>
                  <a:pt x="0" y="3467101"/>
                </a:cubicBezTo>
                <a:cubicBezTo>
                  <a:pt x="-24452" y="1777720"/>
                  <a:pt x="-67663" y="894630"/>
                  <a:pt x="0" y="0"/>
                </a:cubicBezTo>
                <a:close/>
              </a:path>
            </a:pathLst>
          </a:custGeom>
          <a:ln>
            <a:extLst>
              <a:ext uri="{C807C97D-BFC1-408E-A445-0C87EB9F89A2}">
                <ask:lineSketchStyleProps xmlns:ask="http://schemas.microsoft.com/office/drawing/2018/sketchyshapes" sd="981765707">
                  <a:prstGeom prst="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vert="horz" lIns="91440" tIns="0" rIns="91440" bIns="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dk1"/>
                </a:solidFill>
                <a:latin typeface="+mn-lt"/>
                <a:ea typeface="+mn-ea"/>
                <a:cs typeface="+mn-cs"/>
              </a:defRPr>
            </a:lvl1pPr>
            <a:lvl2pPr marL="685800" indent="-283464" algn="l" defTabSz="914400" rtl="0" eaLnBrk="1" latinLnBrk="0" hangingPunct="1">
              <a:lnSpc>
                <a:spcPct val="100000"/>
              </a:lnSpc>
              <a:spcBef>
                <a:spcPts val="1000"/>
              </a:spcBef>
              <a:buFont typeface="Arial" panose="020B0604020202020204" pitchFamily="34" charset="0"/>
              <a:buChar char="•"/>
              <a:defRPr sz="1800" kern="1200">
                <a:solidFill>
                  <a:schemeClr val="dk1"/>
                </a:solidFill>
                <a:latin typeface="+mn-lt"/>
                <a:ea typeface="+mn-ea"/>
                <a:cs typeface="+mn-cs"/>
              </a:defRPr>
            </a:lvl2pPr>
            <a:lvl3pPr marL="1143000" indent="-283464" algn="l" defTabSz="914400" rtl="0" eaLnBrk="1" latinLnBrk="0" hangingPunct="1">
              <a:lnSpc>
                <a:spcPct val="100000"/>
              </a:lnSpc>
              <a:spcBef>
                <a:spcPts val="1000"/>
              </a:spcBef>
              <a:buFont typeface="Arial" panose="020B0604020202020204" pitchFamily="34" charset="0"/>
              <a:buChar char="•"/>
              <a:defRPr sz="1800" kern="1200">
                <a:solidFill>
                  <a:schemeClr val="dk1"/>
                </a:solidFill>
                <a:latin typeface="+mn-lt"/>
                <a:ea typeface="+mn-ea"/>
                <a:cs typeface="+mn-cs"/>
              </a:defRPr>
            </a:lvl3pPr>
            <a:lvl4pPr marL="1600200" indent="-283464" algn="l" defTabSz="914400" rtl="0" eaLnBrk="1" latinLnBrk="0" hangingPunct="1">
              <a:lnSpc>
                <a:spcPct val="100000"/>
              </a:lnSpc>
              <a:spcBef>
                <a:spcPts val="1000"/>
              </a:spcBef>
              <a:buFont typeface="Arial" panose="020B0604020202020204" pitchFamily="34" charset="0"/>
              <a:buChar char="•"/>
              <a:defRPr sz="1800" kern="1200">
                <a:solidFill>
                  <a:schemeClr val="dk1"/>
                </a:solidFill>
                <a:latin typeface="+mn-lt"/>
                <a:ea typeface="+mn-ea"/>
                <a:cs typeface="+mn-cs"/>
              </a:defRPr>
            </a:lvl4pPr>
            <a:lvl5pPr marL="2057400" indent="-283464" algn="l" defTabSz="914400" rtl="0" eaLnBrk="1" latinLnBrk="0" hangingPunct="1">
              <a:lnSpc>
                <a:spcPct val="100000"/>
              </a:lnSpc>
              <a:spcBef>
                <a:spcPts val="10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US" sz="2400" b="1">
                <a:solidFill>
                  <a:srgbClr val="202C8F"/>
                </a:solidFill>
                <a:latin typeface="Arial"/>
                <a:cs typeface="Arial"/>
              </a:rPr>
              <a:t>Ingredient statement</a:t>
            </a:r>
            <a:endParaRPr lang="en-US" b="1"/>
          </a:p>
          <a:p>
            <a:r>
              <a:rPr lang="en-US" sz="2000">
                <a:solidFill>
                  <a:srgbClr val="202C8F"/>
                </a:solidFill>
                <a:latin typeface="Arial"/>
                <a:cs typeface="Arial"/>
              </a:rPr>
              <a:t>A continuous list of each approved ingredient using the name of the ingredient adopted by AAFCO.</a:t>
            </a:r>
          </a:p>
          <a:p>
            <a:r>
              <a:rPr lang="en-US" sz="2000">
                <a:solidFill>
                  <a:srgbClr val="202C8F"/>
                </a:solidFill>
                <a:latin typeface="Arial"/>
                <a:cs typeface="Arial"/>
              </a:rPr>
              <a:t>Ingredients shall be listed in descending order of predominance by weight. </a:t>
            </a:r>
          </a:p>
          <a:p>
            <a:r>
              <a:rPr lang="en-US" sz="2000">
                <a:solidFill>
                  <a:srgbClr val="202C8F"/>
                </a:solidFill>
                <a:latin typeface="Arial"/>
                <a:cs typeface="Arial"/>
              </a:rPr>
              <a:t>If there is no designated name adopted by AAFCO, use the common name of the product such as ‘sugar’, ‘butter’, etc.</a:t>
            </a:r>
          </a:p>
        </p:txBody>
      </p:sp>
      <p:sp>
        <p:nvSpPr>
          <p:cNvPr id="12" name="TextBox 11">
            <a:extLst>
              <a:ext uri="{FF2B5EF4-FFF2-40B4-BE49-F238E27FC236}">
                <a16:creationId xmlns:a16="http://schemas.microsoft.com/office/drawing/2014/main" id="{B3B182CA-C70C-8076-56BA-8B8B9ACBE0CB}"/>
              </a:ext>
            </a:extLst>
          </p:cNvPr>
          <p:cNvSpPr txBox="1"/>
          <p:nvPr/>
        </p:nvSpPr>
        <p:spPr>
          <a:xfrm>
            <a:off x="7009008" y="2887580"/>
            <a:ext cx="4114800" cy="646331"/>
          </a:xfrm>
          <a:prstGeom prst="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a:t>Ingredients: </a:t>
            </a:r>
          </a:p>
          <a:p>
            <a:r>
              <a:rPr lang="en-US"/>
              <a:t>Sweet potato, flour, egg, sugar</a:t>
            </a:r>
          </a:p>
        </p:txBody>
      </p:sp>
      <p:sp>
        <p:nvSpPr>
          <p:cNvPr id="15" name="TextBox 14">
            <a:extLst>
              <a:ext uri="{FF2B5EF4-FFF2-40B4-BE49-F238E27FC236}">
                <a16:creationId xmlns:a16="http://schemas.microsoft.com/office/drawing/2014/main" id="{47ACFBE4-565C-F461-1541-BBBA288D96AE}"/>
              </a:ext>
            </a:extLst>
          </p:cNvPr>
          <p:cNvSpPr txBox="1"/>
          <p:nvPr/>
        </p:nvSpPr>
        <p:spPr>
          <a:xfrm>
            <a:off x="7009008" y="1897591"/>
            <a:ext cx="4114800" cy="646331"/>
          </a:xfrm>
          <a:prstGeom prst="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a:t>Ingredients: </a:t>
            </a:r>
          </a:p>
          <a:p>
            <a:r>
              <a:rPr lang="en-US"/>
              <a:t>Peanut butter, flour, butter, cinnamon</a:t>
            </a:r>
          </a:p>
        </p:txBody>
      </p:sp>
      <p:sp>
        <p:nvSpPr>
          <p:cNvPr id="16" name="Rectangle 15">
            <a:extLst>
              <a:ext uri="{FF2B5EF4-FFF2-40B4-BE49-F238E27FC236}">
                <a16:creationId xmlns:a16="http://schemas.microsoft.com/office/drawing/2014/main" id="{55F28F3E-50EA-CECB-A585-04C456F7187F}"/>
              </a:ext>
            </a:extLst>
          </p:cNvPr>
          <p:cNvSpPr/>
          <p:nvPr/>
        </p:nvSpPr>
        <p:spPr>
          <a:xfrm>
            <a:off x="1475312" y="5450314"/>
            <a:ext cx="4114800" cy="884583"/>
          </a:xfrm>
          <a:prstGeom prst="rect">
            <a:avLst/>
          </a:prstGeom>
          <a:solidFill>
            <a:schemeClr val="accent2"/>
          </a:solidFill>
          <a:ln w="41275" cmpd="sng">
            <a:solidFill>
              <a:schemeClr val="accent6"/>
            </a:solidFill>
            <a:prstDash val="solid"/>
            <a:extLst>
              <a:ext uri="{C807C97D-BFC1-408E-A445-0C87EB9F89A2}">
                <ask:lineSketchStyleProps xmlns:ask="http://schemas.microsoft.com/office/drawing/2018/sketchyshapes" sd="1219033472">
                  <a:custGeom>
                    <a:avLst/>
                    <a:gdLst>
                      <a:gd name="connsiteX0" fmla="*/ 0 w 4114800"/>
                      <a:gd name="connsiteY0" fmla="*/ 0 h 884583"/>
                      <a:gd name="connsiteX1" fmla="*/ 505533 w 4114800"/>
                      <a:gd name="connsiteY1" fmla="*/ 0 h 884583"/>
                      <a:gd name="connsiteX2" fmla="*/ 1134509 w 4114800"/>
                      <a:gd name="connsiteY2" fmla="*/ 0 h 884583"/>
                      <a:gd name="connsiteX3" fmla="*/ 1681190 w 4114800"/>
                      <a:gd name="connsiteY3" fmla="*/ 0 h 884583"/>
                      <a:gd name="connsiteX4" fmla="*/ 2186722 w 4114800"/>
                      <a:gd name="connsiteY4" fmla="*/ 0 h 884583"/>
                      <a:gd name="connsiteX5" fmla="*/ 2815699 w 4114800"/>
                      <a:gd name="connsiteY5" fmla="*/ 0 h 884583"/>
                      <a:gd name="connsiteX6" fmla="*/ 3403527 w 4114800"/>
                      <a:gd name="connsiteY6" fmla="*/ 0 h 884583"/>
                      <a:gd name="connsiteX7" fmla="*/ 4114800 w 4114800"/>
                      <a:gd name="connsiteY7" fmla="*/ 0 h 884583"/>
                      <a:gd name="connsiteX8" fmla="*/ 4114800 w 4114800"/>
                      <a:gd name="connsiteY8" fmla="*/ 459983 h 884583"/>
                      <a:gd name="connsiteX9" fmla="*/ 4114800 w 4114800"/>
                      <a:gd name="connsiteY9" fmla="*/ 884583 h 884583"/>
                      <a:gd name="connsiteX10" fmla="*/ 3609267 w 4114800"/>
                      <a:gd name="connsiteY10" fmla="*/ 884583 h 884583"/>
                      <a:gd name="connsiteX11" fmla="*/ 3144883 w 4114800"/>
                      <a:gd name="connsiteY11" fmla="*/ 884583 h 884583"/>
                      <a:gd name="connsiteX12" fmla="*/ 2515906 w 4114800"/>
                      <a:gd name="connsiteY12" fmla="*/ 884583 h 884583"/>
                      <a:gd name="connsiteX13" fmla="*/ 2010374 w 4114800"/>
                      <a:gd name="connsiteY13" fmla="*/ 884583 h 884583"/>
                      <a:gd name="connsiteX14" fmla="*/ 1381397 w 4114800"/>
                      <a:gd name="connsiteY14" fmla="*/ 884583 h 884583"/>
                      <a:gd name="connsiteX15" fmla="*/ 711273 w 4114800"/>
                      <a:gd name="connsiteY15" fmla="*/ 884583 h 884583"/>
                      <a:gd name="connsiteX16" fmla="*/ 0 w 4114800"/>
                      <a:gd name="connsiteY16" fmla="*/ 884583 h 884583"/>
                      <a:gd name="connsiteX17" fmla="*/ 0 w 4114800"/>
                      <a:gd name="connsiteY17" fmla="*/ 424600 h 884583"/>
                      <a:gd name="connsiteX18" fmla="*/ 0 w 4114800"/>
                      <a:gd name="connsiteY18" fmla="*/ 0 h 88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14800" h="884583" fill="none" extrusionOk="0">
                        <a:moveTo>
                          <a:pt x="0" y="0"/>
                        </a:moveTo>
                        <a:cubicBezTo>
                          <a:pt x="226033" y="-19925"/>
                          <a:pt x="394053" y="53665"/>
                          <a:pt x="505533" y="0"/>
                        </a:cubicBezTo>
                        <a:cubicBezTo>
                          <a:pt x="617013" y="-53665"/>
                          <a:pt x="978479" y="36090"/>
                          <a:pt x="1134509" y="0"/>
                        </a:cubicBezTo>
                        <a:cubicBezTo>
                          <a:pt x="1290539" y="-36090"/>
                          <a:pt x="1544723" y="59973"/>
                          <a:pt x="1681190" y="0"/>
                        </a:cubicBezTo>
                        <a:cubicBezTo>
                          <a:pt x="1817657" y="-59973"/>
                          <a:pt x="2071328" y="37722"/>
                          <a:pt x="2186722" y="0"/>
                        </a:cubicBezTo>
                        <a:cubicBezTo>
                          <a:pt x="2302116" y="-37722"/>
                          <a:pt x="2539060" y="33047"/>
                          <a:pt x="2815699" y="0"/>
                        </a:cubicBezTo>
                        <a:cubicBezTo>
                          <a:pt x="3092338" y="-33047"/>
                          <a:pt x="3192879" y="48373"/>
                          <a:pt x="3403527" y="0"/>
                        </a:cubicBezTo>
                        <a:cubicBezTo>
                          <a:pt x="3614175" y="-48373"/>
                          <a:pt x="3872594" y="60064"/>
                          <a:pt x="4114800" y="0"/>
                        </a:cubicBezTo>
                        <a:cubicBezTo>
                          <a:pt x="4166904" y="222164"/>
                          <a:pt x="4060405" y="295181"/>
                          <a:pt x="4114800" y="459983"/>
                        </a:cubicBezTo>
                        <a:cubicBezTo>
                          <a:pt x="4169195" y="624785"/>
                          <a:pt x="4080391" y="782202"/>
                          <a:pt x="4114800" y="884583"/>
                        </a:cubicBezTo>
                        <a:cubicBezTo>
                          <a:pt x="4006741" y="928671"/>
                          <a:pt x="3740661" y="847372"/>
                          <a:pt x="3609267" y="884583"/>
                        </a:cubicBezTo>
                        <a:cubicBezTo>
                          <a:pt x="3477873" y="921794"/>
                          <a:pt x="3328355" y="843818"/>
                          <a:pt x="3144883" y="884583"/>
                        </a:cubicBezTo>
                        <a:cubicBezTo>
                          <a:pt x="2961411" y="925348"/>
                          <a:pt x="2810325" y="851518"/>
                          <a:pt x="2515906" y="884583"/>
                        </a:cubicBezTo>
                        <a:cubicBezTo>
                          <a:pt x="2221487" y="917648"/>
                          <a:pt x="2136443" y="856440"/>
                          <a:pt x="2010374" y="884583"/>
                        </a:cubicBezTo>
                        <a:cubicBezTo>
                          <a:pt x="1884305" y="912726"/>
                          <a:pt x="1652459" y="859492"/>
                          <a:pt x="1381397" y="884583"/>
                        </a:cubicBezTo>
                        <a:cubicBezTo>
                          <a:pt x="1110335" y="909674"/>
                          <a:pt x="963601" y="852681"/>
                          <a:pt x="711273" y="884583"/>
                        </a:cubicBezTo>
                        <a:cubicBezTo>
                          <a:pt x="458945" y="916485"/>
                          <a:pt x="252992" y="853383"/>
                          <a:pt x="0" y="884583"/>
                        </a:cubicBezTo>
                        <a:cubicBezTo>
                          <a:pt x="-4228" y="684702"/>
                          <a:pt x="54438" y="628701"/>
                          <a:pt x="0" y="424600"/>
                        </a:cubicBezTo>
                        <a:cubicBezTo>
                          <a:pt x="-54438" y="220499"/>
                          <a:pt x="4123" y="85307"/>
                          <a:pt x="0" y="0"/>
                        </a:cubicBezTo>
                        <a:close/>
                      </a:path>
                      <a:path w="4114800" h="884583" stroke="0" extrusionOk="0">
                        <a:moveTo>
                          <a:pt x="0" y="0"/>
                        </a:moveTo>
                        <a:cubicBezTo>
                          <a:pt x="269664" y="-55989"/>
                          <a:pt x="379057" y="32386"/>
                          <a:pt x="546681" y="0"/>
                        </a:cubicBezTo>
                        <a:cubicBezTo>
                          <a:pt x="714305" y="-32386"/>
                          <a:pt x="852721" y="5703"/>
                          <a:pt x="1011065" y="0"/>
                        </a:cubicBezTo>
                        <a:cubicBezTo>
                          <a:pt x="1169409" y="-5703"/>
                          <a:pt x="1354389" y="80366"/>
                          <a:pt x="1681190" y="0"/>
                        </a:cubicBezTo>
                        <a:cubicBezTo>
                          <a:pt x="2007992" y="-80366"/>
                          <a:pt x="2101766" y="62354"/>
                          <a:pt x="2227870" y="0"/>
                        </a:cubicBezTo>
                        <a:cubicBezTo>
                          <a:pt x="2353974" y="-62354"/>
                          <a:pt x="2617727" y="38708"/>
                          <a:pt x="2774551" y="0"/>
                        </a:cubicBezTo>
                        <a:cubicBezTo>
                          <a:pt x="2931375" y="-38708"/>
                          <a:pt x="3252623" y="51485"/>
                          <a:pt x="3444675" y="0"/>
                        </a:cubicBezTo>
                        <a:cubicBezTo>
                          <a:pt x="3636727" y="-51485"/>
                          <a:pt x="3812756" y="24147"/>
                          <a:pt x="4114800" y="0"/>
                        </a:cubicBezTo>
                        <a:cubicBezTo>
                          <a:pt x="4150390" y="169776"/>
                          <a:pt x="4102236" y="289535"/>
                          <a:pt x="4114800" y="459983"/>
                        </a:cubicBezTo>
                        <a:cubicBezTo>
                          <a:pt x="4127364" y="630431"/>
                          <a:pt x="4081092" y="760896"/>
                          <a:pt x="4114800" y="884583"/>
                        </a:cubicBezTo>
                        <a:cubicBezTo>
                          <a:pt x="3948992" y="907518"/>
                          <a:pt x="3825208" y="833386"/>
                          <a:pt x="3609267" y="884583"/>
                        </a:cubicBezTo>
                        <a:cubicBezTo>
                          <a:pt x="3393326" y="935780"/>
                          <a:pt x="3247081" y="852474"/>
                          <a:pt x="3021439" y="884583"/>
                        </a:cubicBezTo>
                        <a:cubicBezTo>
                          <a:pt x="2795797" y="916692"/>
                          <a:pt x="2739541" y="850269"/>
                          <a:pt x="2474758" y="884583"/>
                        </a:cubicBezTo>
                        <a:cubicBezTo>
                          <a:pt x="2209975" y="918897"/>
                          <a:pt x="2127668" y="883081"/>
                          <a:pt x="1804634" y="884583"/>
                        </a:cubicBezTo>
                        <a:cubicBezTo>
                          <a:pt x="1481600" y="886085"/>
                          <a:pt x="1363668" y="812197"/>
                          <a:pt x="1134509" y="884583"/>
                        </a:cubicBezTo>
                        <a:cubicBezTo>
                          <a:pt x="905351" y="956969"/>
                          <a:pt x="776233" y="835718"/>
                          <a:pt x="628977" y="884583"/>
                        </a:cubicBezTo>
                        <a:cubicBezTo>
                          <a:pt x="481721" y="933448"/>
                          <a:pt x="134288" y="832750"/>
                          <a:pt x="0" y="884583"/>
                        </a:cubicBezTo>
                        <a:cubicBezTo>
                          <a:pt x="-53672" y="682617"/>
                          <a:pt x="21926" y="653905"/>
                          <a:pt x="0" y="424600"/>
                        </a:cubicBezTo>
                        <a:cubicBezTo>
                          <a:pt x="-21926" y="195295"/>
                          <a:pt x="19392" y="151933"/>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CBD, Hemp, and THC are not allowed in feed products with a nutritional guaranteed analysis.</a:t>
            </a:r>
          </a:p>
        </p:txBody>
      </p:sp>
      <p:sp>
        <p:nvSpPr>
          <p:cNvPr id="17" name="TextBox 16">
            <a:extLst>
              <a:ext uri="{FF2B5EF4-FFF2-40B4-BE49-F238E27FC236}">
                <a16:creationId xmlns:a16="http://schemas.microsoft.com/office/drawing/2014/main" id="{EE1D4210-7E29-D6C4-853B-6D69F37034A3}"/>
              </a:ext>
            </a:extLst>
          </p:cNvPr>
          <p:cNvSpPr txBox="1"/>
          <p:nvPr/>
        </p:nvSpPr>
        <p:spPr>
          <a:xfrm>
            <a:off x="7009008" y="3826675"/>
            <a:ext cx="4114800" cy="646331"/>
          </a:xfrm>
          <a:prstGeom prst="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a:t>Ingredients: </a:t>
            </a:r>
          </a:p>
          <a:p>
            <a:r>
              <a:rPr lang="en-US"/>
              <a:t>Blueberries, sweet potato, flour, egg</a:t>
            </a:r>
          </a:p>
        </p:txBody>
      </p:sp>
    </p:spTree>
    <p:extLst>
      <p:ext uri="{BB962C8B-B14F-4D97-AF65-F5344CB8AC3E}">
        <p14:creationId xmlns:p14="http://schemas.microsoft.com/office/powerpoint/2010/main" val="1941619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7">
            <a:extLst>
              <a:ext uri="{FF2B5EF4-FFF2-40B4-BE49-F238E27FC236}">
                <a16:creationId xmlns:a16="http://schemas.microsoft.com/office/drawing/2014/main" id="{8694EF44-36AD-256F-8DF8-E15B621F788D}"/>
              </a:ext>
            </a:extLst>
          </p:cNvPr>
          <p:cNvSpPr txBox="1">
            <a:spLocks/>
          </p:cNvSpPr>
          <p:nvPr/>
        </p:nvSpPr>
        <p:spPr>
          <a:xfrm>
            <a:off x="1550564" y="1245476"/>
            <a:ext cx="6236274" cy="5019145"/>
          </a:xfrm>
          <a:prstGeom prst="rect">
            <a:avLst/>
          </a:prstGeom>
        </p:spPr>
        <p:txBody>
          <a:bodyPr vert="horz" lIns="91440" tIns="0" rIns="91440" bIns="0" rtlCol="0" anchor="t">
            <a:normAutofit/>
          </a:bodyPr>
          <a:lst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000"/>
              </a:spcBef>
              <a:buNone/>
            </a:pPr>
            <a:r>
              <a:rPr lang="en-US" sz="2000" b="1">
                <a:latin typeface="Arial"/>
                <a:cs typeface="Arial"/>
              </a:rPr>
              <a:t>Guaranteed Analysis </a:t>
            </a:r>
            <a:endParaRPr lang="en-US" b="1"/>
          </a:p>
          <a:p>
            <a:pPr marL="0" indent="0">
              <a:spcBef>
                <a:spcPts val="1000"/>
              </a:spcBef>
              <a:buNone/>
            </a:pPr>
            <a:r>
              <a:rPr lang="en-US" sz="2000">
                <a:latin typeface="Arial"/>
                <a:cs typeface="Arial"/>
              </a:rPr>
              <a:t>This must include the correct heading and include (at a minimum) the following components stated in the order and format listed below:</a:t>
            </a:r>
            <a:endParaRPr lang="en-US"/>
          </a:p>
          <a:p>
            <a:pPr marL="804545" lvl="2" indent="-347345">
              <a:spcBef>
                <a:spcPts val="1000"/>
              </a:spcBef>
            </a:pPr>
            <a:r>
              <a:rPr lang="en-US">
                <a:latin typeface="Arial"/>
                <a:cs typeface="Arial"/>
              </a:rPr>
              <a:t>Crude protein (min) -- XX%</a:t>
            </a:r>
          </a:p>
          <a:p>
            <a:pPr marL="804545" lvl="2" indent="-347345">
              <a:spcBef>
                <a:spcPts val="1000"/>
              </a:spcBef>
            </a:pPr>
            <a:r>
              <a:rPr lang="en-US">
                <a:latin typeface="Arial"/>
                <a:cs typeface="Arial"/>
              </a:rPr>
              <a:t>Crude fat (min) -- XX%</a:t>
            </a:r>
          </a:p>
          <a:p>
            <a:pPr marL="1261745" lvl="3" indent="-347345">
              <a:spcBef>
                <a:spcPts val="1000"/>
              </a:spcBef>
            </a:pPr>
            <a:r>
              <a:rPr lang="en-US">
                <a:latin typeface="Arial"/>
                <a:cs typeface="Arial"/>
              </a:rPr>
              <a:t>(If labeled as ‘low or reduced’ fat, also include: Crude fat (max) -- XX%</a:t>
            </a:r>
          </a:p>
          <a:p>
            <a:pPr marL="804545" lvl="2" indent="-347345">
              <a:spcBef>
                <a:spcPts val="1000"/>
              </a:spcBef>
            </a:pPr>
            <a:r>
              <a:rPr lang="en-US">
                <a:latin typeface="Arial"/>
                <a:cs typeface="Arial"/>
              </a:rPr>
              <a:t>Crude fiber (max) --- XX%</a:t>
            </a:r>
          </a:p>
          <a:p>
            <a:pPr marL="804545" lvl="2" indent="-347345">
              <a:spcBef>
                <a:spcPts val="1000"/>
              </a:spcBef>
            </a:pPr>
            <a:r>
              <a:rPr lang="en-US">
                <a:latin typeface="Arial"/>
                <a:cs typeface="Arial"/>
              </a:rPr>
              <a:t>Moisture (max) --- XX%</a:t>
            </a:r>
          </a:p>
          <a:p>
            <a:pPr marL="804545" lvl="2" indent="-347345">
              <a:spcBef>
                <a:spcPts val="1000"/>
              </a:spcBef>
              <a:buFont typeface="Wingdings" panose="020B0604020202020204" pitchFamily="34" charset="0"/>
              <a:buChar char="v"/>
            </a:pPr>
            <a:r>
              <a:rPr lang="en-US">
                <a:latin typeface="Arial"/>
                <a:cs typeface="Arial"/>
              </a:rPr>
              <a:t>All additional or voluntary guarantees must be listed thereafter in the appropriate format with appropriate units.</a:t>
            </a:r>
          </a:p>
        </p:txBody>
      </p:sp>
      <p:sp>
        <p:nvSpPr>
          <p:cNvPr id="12" name="TextBox 11">
            <a:extLst>
              <a:ext uri="{FF2B5EF4-FFF2-40B4-BE49-F238E27FC236}">
                <a16:creationId xmlns:a16="http://schemas.microsoft.com/office/drawing/2014/main" id="{CA862C0D-2875-B2DE-037E-496422D9C4B2}"/>
              </a:ext>
            </a:extLst>
          </p:cNvPr>
          <p:cNvSpPr txBox="1"/>
          <p:nvPr/>
        </p:nvSpPr>
        <p:spPr>
          <a:xfrm>
            <a:off x="8229600" y="2889445"/>
            <a:ext cx="3373821" cy="1785104"/>
          </a:xfrm>
          <a:prstGeom prst="rect">
            <a:avLst/>
          </a:prstGeom>
          <a:ln>
            <a:extLst>
              <a:ext uri="{C807C97D-BFC1-408E-A445-0C87EB9F89A2}">
                <ask:lineSketchStyleProps xmlns:ask="http://schemas.microsoft.com/office/drawing/2018/sketchyshapes" sd="1328755374">
                  <a:custGeom>
                    <a:avLst/>
                    <a:gdLst>
                      <a:gd name="connsiteX0" fmla="*/ 0 w 3011056"/>
                      <a:gd name="connsiteY0" fmla="*/ 0 h 1938992"/>
                      <a:gd name="connsiteX1" fmla="*/ 3011056 w 3011056"/>
                      <a:gd name="connsiteY1" fmla="*/ 0 h 1938992"/>
                      <a:gd name="connsiteX2" fmla="*/ 3011056 w 3011056"/>
                      <a:gd name="connsiteY2" fmla="*/ 1938992 h 1938992"/>
                      <a:gd name="connsiteX3" fmla="*/ 0 w 3011056"/>
                      <a:gd name="connsiteY3" fmla="*/ 1938992 h 1938992"/>
                      <a:gd name="connsiteX4" fmla="*/ 0 w 3011056"/>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056" h="1938992" extrusionOk="0">
                        <a:moveTo>
                          <a:pt x="0" y="0"/>
                        </a:moveTo>
                        <a:cubicBezTo>
                          <a:pt x="395473" y="163394"/>
                          <a:pt x="2418645" y="161398"/>
                          <a:pt x="3011056" y="0"/>
                        </a:cubicBezTo>
                        <a:cubicBezTo>
                          <a:pt x="3074417" y="247944"/>
                          <a:pt x="3105142" y="1052456"/>
                          <a:pt x="3011056" y="1938992"/>
                        </a:cubicBezTo>
                        <a:cubicBezTo>
                          <a:pt x="2171080" y="1900824"/>
                          <a:pt x="1108133" y="1917468"/>
                          <a:pt x="0" y="1938992"/>
                        </a:cubicBezTo>
                        <a:cubicBezTo>
                          <a:pt x="35167" y="1224948"/>
                          <a:pt x="84120" y="243311"/>
                          <a:pt x="0" y="0"/>
                        </a:cubicBezTo>
                        <a:close/>
                      </a:path>
                    </a:pathLst>
                  </a:custGeom>
                  <ask:type>
                    <ask:lineSketchNone/>
                  </ask:type>
                </ask:lineSketchStyleProps>
              </a:ext>
            </a:extLst>
          </a:ln>
        </p:spPr>
        <p:style>
          <a:lnRef idx="3">
            <a:schemeClr val="lt1"/>
          </a:lnRef>
          <a:fillRef idx="1">
            <a:schemeClr val="accent1"/>
          </a:fillRef>
          <a:effectRef idx="1">
            <a:schemeClr val="accent1"/>
          </a:effectRef>
          <a:fontRef idx="minor">
            <a:schemeClr val="lt1"/>
          </a:fontRef>
        </p:style>
        <p:txBody>
          <a:bodyPr wrap="square" lIns="91440" tIns="45720" rIns="91440" bIns="45720" rtlCol="0" anchor="t">
            <a:spAutoFit/>
          </a:bodyPr>
          <a:lstStyle/>
          <a:p>
            <a:pPr algn="ctr"/>
            <a:r>
              <a:rPr lang="en-US" sz="2200" b="1" u="sng">
                <a:solidFill>
                  <a:schemeClr val="accent6"/>
                </a:solidFill>
              </a:rPr>
              <a:t>Guaranteed Analysis</a:t>
            </a:r>
          </a:p>
          <a:p>
            <a:pPr algn="ctr"/>
            <a:r>
              <a:rPr lang="en-US" sz="2200" b="1">
                <a:solidFill>
                  <a:schemeClr val="accent6"/>
                </a:solidFill>
              </a:rPr>
              <a:t>Crude Protein(min)  10%</a:t>
            </a:r>
            <a:endParaRPr lang="en-US" sz="2200" b="1">
              <a:solidFill>
                <a:schemeClr val="accent6"/>
              </a:solidFill>
              <a:cs typeface="Sabon Next LT"/>
            </a:endParaRPr>
          </a:p>
          <a:p>
            <a:pPr algn="ctr"/>
            <a:r>
              <a:rPr lang="en-US" sz="2200" b="1">
                <a:solidFill>
                  <a:schemeClr val="accent6"/>
                </a:solidFill>
              </a:rPr>
              <a:t>Crude Fat (min) 2%</a:t>
            </a:r>
            <a:endParaRPr lang="en-US" sz="2200" b="1">
              <a:solidFill>
                <a:schemeClr val="accent6"/>
              </a:solidFill>
              <a:cs typeface="Sabon Next LT"/>
            </a:endParaRPr>
          </a:p>
          <a:p>
            <a:pPr algn="ctr"/>
            <a:r>
              <a:rPr lang="en-US" sz="2200" b="1">
                <a:solidFill>
                  <a:schemeClr val="accent6"/>
                </a:solidFill>
              </a:rPr>
              <a:t>Crude Fiber (max) 5%</a:t>
            </a:r>
            <a:endParaRPr lang="en-US" sz="2200" b="1">
              <a:solidFill>
                <a:schemeClr val="accent6"/>
              </a:solidFill>
              <a:cs typeface="Sabon Next LT"/>
            </a:endParaRPr>
          </a:p>
          <a:p>
            <a:pPr algn="ctr"/>
            <a:r>
              <a:rPr lang="en-US" sz="2200" b="1">
                <a:solidFill>
                  <a:schemeClr val="accent6"/>
                </a:solidFill>
              </a:rPr>
              <a:t>Moisture (max) 12 %</a:t>
            </a:r>
            <a:endParaRPr lang="en-US" sz="2200" b="1">
              <a:solidFill>
                <a:schemeClr val="accent6"/>
              </a:solidFill>
              <a:cs typeface="Sabon Next LT"/>
            </a:endParaRPr>
          </a:p>
        </p:txBody>
      </p:sp>
      <p:sp>
        <p:nvSpPr>
          <p:cNvPr id="17" name="Title 2">
            <a:extLst>
              <a:ext uri="{FF2B5EF4-FFF2-40B4-BE49-F238E27FC236}">
                <a16:creationId xmlns:a16="http://schemas.microsoft.com/office/drawing/2014/main" id="{456169F0-DF32-3568-48F2-54FF5029B7F8}"/>
              </a:ext>
            </a:extLst>
          </p:cNvPr>
          <p:cNvSpPr txBox="1">
            <a:spLocks/>
          </p:cNvSpPr>
          <p:nvPr/>
        </p:nvSpPr>
        <p:spPr>
          <a:xfrm>
            <a:off x="1550564" y="491571"/>
            <a:ext cx="10158733" cy="471489"/>
          </a:xfrm>
          <a:prstGeom prst="rect">
            <a:avLst/>
          </a:prstGeom>
        </p:spPr>
        <p:txBody>
          <a:bodyPr vert="horz" lIns="91440" tIns="0" rIns="91440" bIns="0" rtlCol="0" anchor="t" anchorCtr="0">
            <a:noAutofit/>
          </a:bodyPr>
          <a:lstStyle>
            <a:lvl1pPr algn="l" defTabSz="914400" rtl="0" eaLnBrk="1" latinLnBrk="0" hangingPunct="1">
              <a:lnSpc>
                <a:spcPct val="100000"/>
              </a:lnSpc>
              <a:spcBef>
                <a:spcPct val="0"/>
              </a:spcBef>
              <a:buNone/>
              <a:defRPr sz="3600" b="1" kern="1200" cap="all" baseline="0">
                <a:solidFill>
                  <a:schemeClr val="accent6"/>
                </a:solidFill>
                <a:latin typeface="+mj-lt"/>
                <a:ea typeface="+mj-ea"/>
                <a:cs typeface="+mj-cs"/>
              </a:defRPr>
            </a:lvl1pPr>
          </a:lstStyle>
          <a:p>
            <a:r>
              <a:rPr lang="en-US"/>
              <a:t>Label Requirements</a:t>
            </a:r>
          </a:p>
        </p:txBody>
      </p:sp>
    </p:spTree>
    <p:extLst>
      <p:ext uri="{BB962C8B-B14F-4D97-AF65-F5344CB8AC3E}">
        <p14:creationId xmlns:p14="http://schemas.microsoft.com/office/powerpoint/2010/main" val="4072101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5D051BF-1ECB-CCEF-2FD1-ADFDEA61CF60}"/>
              </a:ext>
            </a:extLst>
          </p:cNvPr>
          <p:cNvSpPr txBox="1"/>
          <p:nvPr/>
        </p:nvSpPr>
        <p:spPr>
          <a:xfrm>
            <a:off x="1360064" y="1324620"/>
            <a:ext cx="5779234" cy="5293757"/>
          </a:xfrm>
          <a:prstGeom prst="rect">
            <a:avLst/>
          </a:prstGeom>
          <a:noFill/>
        </p:spPr>
        <p:txBody>
          <a:bodyPr wrap="square" lIns="91440" tIns="45720" rIns="91440" bIns="45720" anchor="t">
            <a:spAutoFit/>
          </a:bodyPr>
          <a:lstStyle/>
          <a:p>
            <a:pPr>
              <a:lnSpc>
                <a:spcPct val="90000"/>
              </a:lnSpc>
              <a:spcBef>
                <a:spcPct val="0"/>
              </a:spcBef>
              <a:spcAft>
                <a:spcPct val="35000"/>
              </a:spcAft>
            </a:pPr>
            <a:r>
              <a:rPr lang="en-US" sz="2000" b="1">
                <a:solidFill>
                  <a:schemeClr val="accent6"/>
                </a:solidFill>
                <a:latin typeface="Arial"/>
                <a:cs typeface="Arial"/>
              </a:rPr>
              <a:t>Calorie Content</a:t>
            </a:r>
            <a:endParaRPr lang="en-US" b="1">
              <a:solidFill>
                <a:schemeClr val="accent6"/>
              </a:solidFill>
              <a:latin typeface="Arial"/>
              <a:cs typeface="Arial"/>
            </a:endParaRPr>
          </a:p>
          <a:p>
            <a:pPr indent="-228600">
              <a:lnSpc>
                <a:spcPct val="90000"/>
              </a:lnSpc>
              <a:spcBef>
                <a:spcPct val="0"/>
              </a:spcBef>
              <a:spcAft>
                <a:spcPct val="35000"/>
              </a:spcAft>
              <a:buFont typeface="Arial" panose="020B0604020202020204" pitchFamily="34" charset="0"/>
              <a:buChar char="•"/>
            </a:pPr>
            <a:r>
              <a:rPr lang="en-US" sz="2000">
                <a:solidFill>
                  <a:schemeClr val="accent6"/>
                </a:solidFill>
                <a:latin typeface="Arial"/>
                <a:cs typeface="Arial"/>
              </a:rPr>
              <a:t>The label of a dog or cat food, including snacks, treats, and supplements, shall bear a statement of calorie content and meet all of the following:</a:t>
            </a:r>
          </a:p>
          <a:p>
            <a:pPr marL="668655" lvl="1" indent="-457200">
              <a:lnSpc>
                <a:spcPct val="90000"/>
              </a:lnSpc>
              <a:buFont typeface="Courier New"/>
              <a:buChar char="o"/>
              <a:tabLst>
                <a:tab pos="0" algn="l"/>
                <a:tab pos="502920" algn="l"/>
                <a:tab pos="754380" algn="l"/>
                <a:tab pos="1005840" algn="l"/>
                <a:tab pos="1257300" algn="l"/>
                <a:tab pos="1508760" algn="l"/>
                <a:tab pos="1760220" algn="l"/>
                <a:tab pos="2011680" algn="l"/>
                <a:tab pos="2263140" algn="l"/>
                <a:tab pos="2514600" algn="l"/>
                <a:tab pos="2766060" algn="l"/>
                <a:tab pos="3017520" algn="l"/>
                <a:tab pos="3268980" algn="l"/>
              </a:tabLst>
            </a:pPr>
            <a:r>
              <a:rPr lang="en-US" sz="2000">
                <a:solidFill>
                  <a:schemeClr val="accent6"/>
                </a:solidFill>
                <a:latin typeface="Arial"/>
                <a:cs typeface="Arial"/>
              </a:rPr>
              <a:t>The statement shall be separate and distinct from the "Guaranteed Analysis" and appear under the heading "Calorie Content"</a:t>
            </a:r>
          </a:p>
          <a:p>
            <a:pPr marL="668655" lvl="1" indent="-457200">
              <a:lnSpc>
                <a:spcPct val="90000"/>
              </a:lnSpc>
              <a:buFont typeface="Courier New"/>
              <a:buChar char="o"/>
              <a:tabLst>
                <a:tab pos="0" algn="l"/>
                <a:tab pos="502920" algn="l"/>
                <a:tab pos="754380" algn="l"/>
                <a:tab pos="1005840" algn="l"/>
                <a:tab pos="1257300" algn="l"/>
                <a:tab pos="1508760" algn="l"/>
                <a:tab pos="1760220" algn="l"/>
                <a:tab pos="2011680" algn="l"/>
                <a:tab pos="2263140" algn="l"/>
                <a:tab pos="2514600" algn="l"/>
                <a:tab pos="2766060" algn="l"/>
                <a:tab pos="3017520" algn="l"/>
                <a:tab pos="3268980" algn="l"/>
              </a:tabLst>
            </a:pPr>
            <a:r>
              <a:rPr lang="en-US" sz="2000">
                <a:solidFill>
                  <a:schemeClr val="accent6"/>
                </a:solidFill>
                <a:latin typeface="Arial"/>
                <a:cs typeface="Arial"/>
              </a:rPr>
              <a:t>The statement shall be measured in terms of metabolizable energy (ME) on an “as fed’ basis and must be expressed, in either the words "metabolizable energy" or the abbreviation "ME", both as “kilocalories per kilogram” (“kcal/kg”) of product, </a:t>
            </a:r>
            <a:r>
              <a:rPr lang="en-US" sz="2000" b="1" u="sng">
                <a:solidFill>
                  <a:schemeClr val="accent6"/>
                </a:solidFill>
                <a:latin typeface="Arial"/>
                <a:cs typeface="Arial"/>
              </a:rPr>
              <a:t>and</a:t>
            </a:r>
            <a:r>
              <a:rPr lang="en-US" sz="2000">
                <a:solidFill>
                  <a:schemeClr val="accent6"/>
                </a:solidFill>
                <a:latin typeface="Arial"/>
                <a:cs typeface="Arial"/>
              </a:rPr>
              <a:t> as “kilocalories per familiar household measure (e.g., cans or cups) or unit of product (e.g., treats or pieces)”</a:t>
            </a:r>
          </a:p>
          <a:p>
            <a:pPr marL="668655" lvl="1" indent="-457200">
              <a:lnSpc>
                <a:spcPct val="90000"/>
              </a:lnSpc>
              <a:buFont typeface="Courier New"/>
              <a:buChar char="o"/>
              <a:tabLst>
                <a:tab pos="0" algn="l"/>
                <a:tab pos="502920" algn="l"/>
                <a:tab pos="754380" algn="l"/>
                <a:tab pos="1005840" algn="l"/>
                <a:tab pos="1257300" algn="l"/>
                <a:tab pos="1508760" algn="l"/>
                <a:tab pos="1760220" algn="l"/>
                <a:tab pos="2011680" algn="l"/>
                <a:tab pos="2263140" algn="l"/>
                <a:tab pos="2514600" algn="l"/>
                <a:tab pos="2766060" algn="l"/>
                <a:tab pos="3017520" algn="l"/>
                <a:tab pos="3268980" algn="l"/>
              </a:tabLst>
            </a:pPr>
            <a:r>
              <a:rPr lang="en-US" sz="2000">
                <a:solidFill>
                  <a:schemeClr val="accent6"/>
                </a:solidFill>
                <a:latin typeface="Arial"/>
                <a:cs typeface="Arial"/>
              </a:rPr>
              <a:t>Both values must be present.</a:t>
            </a:r>
          </a:p>
        </p:txBody>
      </p:sp>
      <p:sp>
        <p:nvSpPr>
          <p:cNvPr id="15" name="Title 2">
            <a:extLst>
              <a:ext uri="{FF2B5EF4-FFF2-40B4-BE49-F238E27FC236}">
                <a16:creationId xmlns:a16="http://schemas.microsoft.com/office/drawing/2014/main" id="{49E65C69-7908-48EE-1365-2D1C79E62AFC}"/>
              </a:ext>
            </a:extLst>
          </p:cNvPr>
          <p:cNvSpPr txBox="1">
            <a:spLocks/>
          </p:cNvSpPr>
          <p:nvPr/>
        </p:nvSpPr>
        <p:spPr>
          <a:xfrm>
            <a:off x="1550564" y="491571"/>
            <a:ext cx="10158733" cy="471489"/>
          </a:xfrm>
          <a:prstGeom prst="rect">
            <a:avLst/>
          </a:prstGeom>
        </p:spPr>
        <p:txBody>
          <a:bodyPr vert="horz" lIns="91440" tIns="0" rIns="91440" bIns="0" rtlCol="0" anchor="t" anchorCtr="0">
            <a:noAutofit/>
          </a:bodyPr>
          <a:lstStyle>
            <a:lvl1pPr algn="l" defTabSz="914400" rtl="0" eaLnBrk="1" latinLnBrk="0" hangingPunct="1">
              <a:lnSpc>
                <a:spcPct val="100000"/>
              </a:lnSpc>
              <a:spcBef>
                <a:spcPct val="0"/>
              </a:spcBef>
              <a:buNone/>
              <a:defRPr sz="3600" b="1" kern="1200" cap="all" baseline="0">
                <a:solidFill>
                  <a:schemeClr val="accent6"/>
                </a:solidFill>
                <a:latin typeface="+mj-lt"/>
                <a:ea typeface="+mj-ea"/>
                <a:cs typeface="+mj-cs"/>
              </a:defRPr>
            </a:lvl1pPr>
          </a:lstStyle>
          <a:p>
            <a:r>
              <a:rPr lang="en-US"/>
              <a:t>Label Requirements</a:t>
            </a:r>
          </a:p>
        </p:txBody>
      </p:sp>
      <p:sp>
        <p:nvSpPr>
          <p:cNvPr id="2" name="Rectangle 11">
            <a:extLst>
              <a:ext uri="{FF2B5EF4-FFF2-40B4-BE49-F238E27FC236}">
                <a16:creationId xmlns:a16="http://schemas.microsoft.com/office/drawing/2014/main" id="{2CCE420A-DA88-6340-66B7-96F8B3A90A6D}"/>
              </a:ext>
            </a:extLst>
          </p:cNvPr>
          <p:cNvSpPr/>
          <p:nvPr/>
        </p:nvSpPr>
        <p:spPr>
          <a:xfrm>
            <a:off x="7266462" y="1324377"/>
            <a:ext cx="4656722" cy="4047209"/>
          </a:xfrm>
          <a:custGeom>
            <a:avLst/>
            <a:gdLst>
              <a:gd name="connsiteX0" fmla="*/ 0 w 5560291"/>
              <a:gd name="connsiteY0" fmla="*/ 0 h 4350039"/>
              <a:gd name="connsiteX1" fmla="*/ 5560291 w 5560291"/>
              <a:gd name="connsiteY1" fmla="*/ 0 h 4350039"/>
              <a:gd name="connsiteX2" fmla="*/ 5560291 w 5560291"/>
              <a:gd name="connsiteY2" fmla="*/ 4350039 h 4350039"/>
              <a:gd name="connsiteX3" fmla="*/ 0 w 5560291"/>
              <a:gd name="connsiteY3" fmla="*/ 4350039 h 4350039"/>
              <a:gd name="connsiteX4" fmla="*/ 0 w 5560291"/>
              <a:gd name="connsiteY4" fmla="*/ 0 h 4350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0291" h="4350039" fill="none" extrusionOk="0">
                <a:moveTo>
                  <a:pt x="0" y="0"/>
                </a:moveTo>
                <a:cubicBezTo>
                  <a:pt x="909890" y="-33775"/>
                  <a:pt x="4264775" y="138873"/>
                  <a:pt x="5560291" y="0"/>
                </a:cubicBezTo>
                <a:cubicBezTo>
                  <a:pt x="5486520" y="656278"/>
                  <a:pt x="5404408" y="2515155"/>
                  <a:pt x="5560291" y="4350039"/>
                </a:cubicBezTo>
                <a:cubicBezTo>
                  <a:pt x="4432232" y="4212709"/>
                  <a:pt x="971473" y="4212183"/>
                  <a:pt x="0" y="4350039"/>
                </a:cubicBezTo>
                <a:cubicBezTo>
                  <a:pt x="152408" y="3373523"/>
                  <a:pt x="73868" y="1747232"/>
                  <a:pt x="0" y="0"/>
                </a:cubicBezTo>
                <a:close/>
              </a:path>
              <a:path w="5560291" h="4350039" stroke="0" extrusionOk="0">
                <a:moveTo>
                  <a:pt x="0" y="0"/>
                </a:moveTo>
                <a:cubicBezTo>
                  <a:pt x="1113241" y="-101487"/>
                  <a:pt x="4264784" y="-162162"/>
                  <a:pt x="5560291" y="0"/>
                </a:cubicBezTo>
                <a:cubicBezTo>
                  <a:pt x="5621004" y="645098"/>
                  <a:pt x="5499219" y="2330535"/>
                  <a:pt x="5560291" y="4350039"/>
                </a:cubicBezTo>
                <a:cubicBezTo>
                  <a:pt x="3028353" y="4400104"/>
                  <a:pt x="1198771" y="4191590"/>
                  <a:pt x="0" y="4350039"/>
                </a:cubicBezTo>
                <a:cubicBezTo>
                  <a:pt x="-24452" y="2931218"/>
                  <a:pt x="-67663" y="1880566"/>
                  <a:pt x="0" y="0"/>
                </a:cubicBezTo>
                <a:close/>
              </a:path>
            </a:pathLst>
          </a:custGeom>
          <a:solidFill>
            <a:srgbClr val="202C8F"/>
          </a:solidFill>
          <a:ln>
            <a:extLst>
              <a:ext uri="{C807C97D-BFC1-408E-A445-0C87EB9F89A2}">
                <ask:lineSketchStyleProps xmlns:ask="http://schemas.microsoft.com/office/drawing/2018/sketchyshapes">
                  <ask:type>
                    <ask:lineSketchNone/>
                  </ask:type>
                </ask:lineSketchStyleProps>
              </a:ext>
            </a:extLst>
          </a:ln>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t">
            <a:norm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lnSpc>
                <a:spcPct val="90000"/>
              </a:lnSpc>
              <a:spcAft>
                <a:spcPts val="450"/>
              </a:spcAft>
            </a:pPr>
            <a:r>
              <a:rPr lang="en-US" sz="1600" kern="1200">
                <a:solidFill>
                  <a:schemeClr val="bg1"/>
                </a:solidFill>
                <a:latin typeface="+mn-lt"/>
                <a:ea typeface="+mn-ea"/>
                <a:cs typeface="+mn-cs"/>
              </a:rPr>
              <a:t>SWEET POTATO TREAT</a:t>
            </a:r>
          </a:p>
          <a:p>
            <a:pPr defTabSz="685800">
              <a:lnSpc>
                <a:spcPct val="90000"/>
              </a:lnSpc>
              <a:spcAft>
                <a:spcPts val="450"/>
              </a:spcAft>
            </a:pPr>
            <a:endParaRPr lang="en-US" sz="1400" kern="1200">
              <a:solidFill>
                <a:schemeClr val="bg1"/>
              </a:solidFill>
              <a:latin typeface="+mn-lt"/>
              <a:ea typeface="+mn-ea"/>
              <a:cs typeface="+mn-cs"/>
            </a:endParaRPr>
          </a:p>
          <a:p>
            <a:pPr defTabSz="685800">
              <a:lnSpc>
                <a:spcPct val="90000"/>
              </a:lnSpc>
              <a:spcAft>
                <a:spcPts val="450"/>
              </a:spcAft>
            </a:pPr>
            <a:r>
              <a:rPr lang="en-US" sz="1400" kern="1200">
                <a:solidFill>
                  <a:schemeClr val="bg1"/>
                </a:solidFill>
                <a:latin typeface="+mn-lt"/>
                <a:ea typeface="+mn-ea"/>
                <a:cs typeface="+mn-cs"/>
              </a:rPr>
              <a:t>Ingredients: Sweet potato, flour, butter, sugar</a:t>
            </a:r>
          </a:p>
          <a:p>
            <a:pPr indent="-171450" defTabSz="685800">
              <a:lnSpc>
                <a:spcPct val="90000"/>
              </a:lnSpc>
              <a:spcAft>
                <a:spcPts val="450"/>
              </a:spcAft>
              <a:buFont typeface="Arial" panose="020B0604020202020204" pitchFamily="34" charset="0"/>
              <a:buChar char="•"/>
            </a:pPr>
            <a:endParaRPr lang="en-US" sz="1400" kern="1200">
              <a:solidFill>
                <a:schemeClr val="bg1"/>
              </a:solidFill>
              <a:latin typeface="+mn-lt"/>
              <a:ea typeface="+mn-ea"/>
              <a:cs typeface="+mn-cs"/>
            </a:endParaRPr>
          </a:p>
          <a:p>
            <a:pPr defTabSz="685800">
              <a:lnSpc>
                <a:spcPct val="90000"/>
              </a:lnSpc>
              <a:spcAft>
                <a:spcPts val="450"/>
              </a:spcAft>
            </a:pPr>
            <a:r>
              <a:rPr lang="en-US" sz="1400" kern="1200">
                <a:solidFill>
                  <a:schemeClr val="bg1"/>
                </a:solidFill>
                <a:latin typeface="+mn-lt"/>
                <a:ea typeface="+mn-ea"/>
                <a:cs typeface="+mn-cs"/>
              </a:rPr>
              <a:t>Guaranteed Analysis		To be fed as a snack or Crude </a:t>
            </a:r>
            <a:r>
              <a:rPr lang="en-US" sz="1400">
                <a:solidFill>
                  <a:schemeClr val="bg1"/>
                </a:solidFill>
              </a:rPr>
              <a:t>Protein (min)</a:t>
            </a:r>
            <a:r>
              <a:rPr lang="en-US" sz="1400" kern="1200">
                <a:solidFill>
                  <a:schemeClr val="bg1"/>
                </a:solidFill>
                <a:latin typeface="+mn-lt"/>
                <a:ea typeface="+mn-ea"/>
                <a:cs typeface="+mn-cs"/>
              </a:rPr>
              <a:t> 4% 		treat for small dogs.</a:t>
            </a:r>
            <a:br>
              <a:rPr lang="en-US" sz="1400" kern="1200"/>
            </a:br>
            <a:r>
              <a:rPr lang="en-US" sz="1400" kern="1200">
                <a:solidFill>
                  <a:schemeClr val="bg1"/>
                </a:solidFill>
                <a:latin typeface="+mn-lt"/>
                <a:ea typeface="+mn-ea"/>
                <a:cs typeface="+mn-cs"/>
              </a:rPr>
              <a:t>Crude Fat </a:t>
            </a:r>
            <a:r>
              <a:rPr lang="en-US" sz="1400">
                <a:solidFill>
                  <a:schemeClr val="bg1"/>
                </a:solidFill>
              </a:rPr>
              <a:t>(</a:t>
            </a:r>
            <a:r>
              <a:rPr lang="en-US" sz="1400" kern="1200">
                <a:solidFill>
                  <a:schemeClr val="bg1"/>
                </a:solidFill>
                <a:latin typeface="+mn-lt"/>
                <a:ea typeface="+mn-ea"/>
                <a:cs typeface="+mn-cs"/>
              </a:rPr>
              <a:t>min</a:t>
            </a:r>
            <a:r>
              <a:rPr lang="en-US" sz="1400">
                <a:solidFill>
                  <a:schemeClr val="bg1"/>
                </a:solidFill>
              </a:rPr>
              <a:t>) </a:t>
            </a:r>
            <a:r>
              <a:rPr lang="en-US" sz="1400" kern="1200">
                <a:solidFill>
                  <a:schemeClr val="bg1"/>
                </a:solidFill>
                <a:latin typeface="+mn-lt"/>
                <a:ea typeface="+mn-ea"/>
                <a:cs typeface="+mn-cs"/>
              </a:rPr>
              <a:t> 6%		</a:t>
            </a:r>
            <a:br>
              <a:rPr lang="en-US" sz="1400" kern="1200"/>
            </a:br>
            <a:r>
              <a:rPr lang="en-US" sz="1400" kern="1200">
                <a:solidFill>
                  <a:schemeClr val="bg1"/>
                </a:solidFill>
                <a:latin typeface="+mn-lt"/>
                <a:ea typeface="+mn-ea"/>
                <a:cs typeface="+mn-cs"/>
              </a:rPr>
              <a:t>Crude Fiber </a:t>
            </a:r>
            <a:r>
              <a:rPr lang="en-US" sz="1400">
                <a:solidFill>
                  <a:schemeClr val="bg1"/>
                </a:solidFill>
              </a:rPr>
              <a:t>(</a:t>
            </a:r>
            <a:r>
              <a:rPr lang="en-US" sz="1400" kern="1200">
                <a:solidFill>
                  <a:schemeClr val="bg1"/>
                </a:solidFill>
                <a:latin typeface="+mn-lt"/>
                <a:ea typeface="+mn-ea"/>
                <a:cs typeface="+mn-cs"/>
              </a:rPr>
              <a:t>max</a:t>
            </a:r>
            <a:r>
              <a:rPr lang="en-US" sz="1400">
                <a:solidFill>
                  <a:schemeClr val="bg1"/>
                </a:solidFill>
              </a:rPr>
              <a:t>) </a:t>
            </a:r>
            <a:r>
              <a:rPr lang="en-US" sz="1400" kern="1200">
                <a:solidFill>
                  <a:schemeClr val="bg1"/>
                </a:solidFill>
                <a:latin typeface="+mn-lt"/>
                <a:ea typeface="+mn-ea"/>
                <a:cs typeface="+mn-cs"/>
              </a:rPr>
              <a:t> 4%</a:t>
            </a:r>
            <a:br>
              <a:rPr lang="en-US" sz="1400" kern="1200"/>
            </a:br>
            <a:r>
              <a:rPr lang="en-US" sz="1400" kern="1200">
                <a:solidFill>
                  <a:schemeClr val="bg1"/>
                </a:solidFill>
                <a:latin typeface="+mn-lt"/>
                <a:ea typeface="+mn-ea"/>
                <a:cs typeface="+mn-cs"/>
              </a:rPr>
              <a:t>Moisture </a:t>
            </a:r>
            <a:r>
              <a:rPr lang="en-US" sz="1400">
                <a:solidFill>
                  <a:schemeClr val="bg1"/>
                </a:solidFill>
              </a:rPr>
              <a:t>(</a:t>
            </a:r>
            <a:r>
              <a:rPr lang="en-US" sz="1400" kern="1200">
                <a:solidFill>
                  <a:schemeClr val="bg1"/>
                </a:solidFill>
                <a:latin typeface="+mn-lt"/>
                <a:ea typeface="+mn-ea"/>
                <a:cs typeface="+mn-cs"/>
              </a:rPr>
              <a:t>max</a:t>
            </a:r>
            <a:r>
              <a:rPr lang="en-US" sz="1400">
                <a:solidFill>
                  <a:schemeClr val="bg1"/>
                </a:solidFill>
              </a:rPr>
              <a:t>) </a:t>
            </a:r>
            <a:r>
              <a:rPr lang="en-US" sz="1400" kern="1200">
                <a:solidFill>
                  <a:schemeClr val="bg1"/>
                </a:solidFill>
                <a:latin typeface="+mn-lt"/>
                <a:ea typeface="+mn-ea"/>
                <a:cs typeface="+mn-cs"/>
              </a:rPr>
              <a:t> 12%</a:t>
            </a:r>
            <a:endParaRPr lang="en-US" sz="1400" kern="1200">
              <a:solidFill>
                <a:schemeClr val="bg1"/>
              </a:solidFill>
              <a:latin typeface="+mn-lt"/>
              <a:cs typeface="Sabon Next LT"/>
            </a:endParaRPr>
          </a:p>
          <a:p>
            <a:pPr indent="-171450" defTabSz="685800">
              <a:lnSpc>
                <a:spcPct val="90000"/>
              </a:lnSpc>
              <a:spcAft>
                <a:spcPts val="450"/>
              </a:spcAft>
              <a:buFont typeface="Arial" panose="020B0604020202020204" pitchFamily="34" charset="0"/>
              <a:buChar char="•"/>
            </a:pPr>
            <a:endParaRPr lang="en-US" sz="1400" kern="1200">
              <a:solidFill>
                <a:schemeClr val="bg1"/>
              </a:solidFill>
              <a:latin typeface="+mn-lt"/>
              <a:ea typeface="+mn-ea"/>
              <a:cs typeface="+mn-cs"/>
            </a:endParaRPr>
          </a:p>
          <a:p>
            <a:pPr defTabSz="685800">
              <a:lnSpc>
                <a:spcPct val="90000"/>
              </a:lnSpc>
              <a:spcAft>
                <a:spcPts val="450"/>
              </a:spcAft>
            </a:pPr>
            <a:r>
              <a:rPr lang="en-US" sz="1400" kern="1200">
                <a:solidFill>
                  <a:schemeClr val="bg1"/>
                </a:solidFill>
                <a:latin typeface="+mn-lt"/>
                <a:ea typeface="+mn-ea"/>
                <a:cs typeface="+mn-cs"/>
              </a:rPr>
              <a:t>Calorie Content (ME) 125 kcal/kg</a:t>
            </a:r>
          </a:p>
          <a:p>
            <a:pPr defTabSz="685800">
              <a:lnSpc>
                <a:spcPct val="90000"/>
              </a:lnSpc>
              <a:spcAft>
                <a:spcPts val="450"/>
              </a:spcAft>
            </a:pPr>
            <a:r>
              <a:rPr lang="en-US" sz="1400" kern="1200">
                <a:solidFill>
                  <a:schemeClr val="bg1"/>
                </a:solidFill>
                <a:latin typeface="+mn-lt"/>
                <a:ea typeface="+mn-ea"/>
                <a:cs typeface="+mn-cs"/>
              </a:rPr>
              <a:t>	                   25 kcal/treat</a:t>
            </a:r>
          </a:p>
          <a:p>
            <a:pPr algn="ctr" defTabSz="685800">
              <a:lnSpc>
                <a:spcPct val="90000"/>
              </a:lnSpc>
              <a:spcAft>
                <a:spcPts val="450"/>
              </a:spcAft>
            </a:pPr>
            <a:endParaRPr lang="en-US" sz="1100" kern="1200">
              <a:solidFill>
                <a:schemeClr val="bg1"/>
              </a:solidFill>
              <a:highlight>
                <a:srgbClr val="FFFF00"/>
              </a:highlight>
              <a:latin typeface="+mn-lt"/>
              <a:ea typeface="+mn-ea"/>
              <a:cs typeface="+mn-cs"/>
            </a:endParaRPr>
          </a:p>
          <a:p>
            <a:pPr algn="ctr" defTabSz="685800">
              <a:lnSpc>
                <a:spcPct val="90000"/>
              </a:lnSpc>
              <a:spcAft>
                <a:spcPts val="450"/>
              </a:spcAft>
            </a:pPr>
            <a:r>
              <a:rPr lang="en-US" sz="1100" kern="1200">
                <a:solidFill>
                  <a:schemeClr val="bg1"/>
                </a:solidFill>
                <a:latin typeface="+mn-lt"/>
                <a:ea typeface="+mn-ea"/>
                <a:cs typeface="+mn-cs"/>
              </a:rPr>
              <a:t>ABC Treats, Dogtown, VA</a:t>
            </a:r>
            <a:br>
              <a:rPr lang="en-US" sz="1100" kern="1200"/>
            </a:br>
            <a:r>
              <a:rPr lang="en-US" sz="1100" kern="1200">
                <a:solidFill>
                  <a:schemeClr val="bg1"/>
                </a:solidFill>
                <a:latin typeface="+mn-lt"/>
                <a:ea typeface="+mn-ea"/>
                <a:cs typeface="+mn-cs"/>
              </a:rPr>
              <a:t>ABCTreats@gmail.com</a:t>
            </a:r>
            <a:br>
              <a:rPr lang="en-US" sz="1100" kern="1200">
                <a:highlight>
                  <a:srgbClr val="FFFF00"/>
                </a:highlight>
              </a:rPr>
            </a:br>
            <a:r>
              <a:rPr lang="en-US" sz="1100" kern="1200">
                <a:solidFill>
                  <a:schemeClr val="bg1"/>
                </a:solidFill>
                <a:latin typeface="+mn-lt"/>
                <a:ea typeface="+mn-ea"/>
                <a:cs typeface="+mn-cs"/>
              </a:rPr>
              <a:t>Net Weight 8 oz. (227 g)</a:t>
            </a:r>
            <a:endParaRPr lang="en-US" sz="1600">
              <a:solidFill>
                <a:schemeClr val="bg1"/>
              </a:solidFill>
            </a:endParaRPr>
          </a:p>
        </p:txBody>
      </p:sp>
    </p:spTree>
    <p:extLst>
      <p:ext uri="{BB962C8B-B14F-4D97-AF65-F5344CB8AC3E}">
        <p14:creationId xmlns:p14="http://schemas.microsoft.com/office/powerpoint/2010/main" val="2498021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36FCF6-982C-CC37-9625-3EBFC7E7DD13}"/>
              </a:ext>
            </a:extLst>
          </p:cNvPr>
          <p:cNvSpPr>
            <a:spLocks noGrp="1"/>
          </p:cNvSpPr>
          <p:nvPr>
            <p:ph type="title"/>
          </p:nvPr>
        </p:nvSpPr>
        <p:spPr>
          <a:xfrm>
            <a:off x="1538468" y="615747"/>
            <a:ext cx="9879437" cy="471489"/>
          </a:xfrm>
        </p:spPr>
        <p:txBody>
          <a:bodyPr anchor="t"/>
          <a:lstStyle/>
          <a:p>
            <a:r>
              <a:rPr lang="en-US"/>
              <a:t>Label Requirements</a:t>
            </a:r>
          </a:p>
        </p:txBody>
      </p:sp>
      <p:sp>
        <p:nvSpPr>
          <p:cNvPr id="10" name="Freeform: Shape 9">
            <a:extLst>
              <a:ext uri="{FF2B5EF4-FFF2-40B4-BE49-F238E27FC236}">
                <a16:creationId xmlns:a16="http://schemas.microsoft.com/office/drawing/2014/main" id="{4019F8A9-52A2-85F9-74FF-5CCCAF75106C}"/>
              </a:ext>
            </a:extLst>
          </p:cNvPr>
          <p:cNvSpPr/>
          <p:nvPr/>
        </p:nvSpPr>
        <p:spPr>
          <a:xfrm>
            <a:off x="1537653" y="1484571"/>
            <a:ext cx="3657600" cy="3881386"/>
          </a:xfrm>
          <a:custGeom>
            <a:avLst/>
            <a:gdLst>
              <a:gd name="connsiteX0" fmla="*/ 0 w 2762398"/>
              <a:gd name="connsiteY0" fmla="*/ 276240 h 3881386"/>
              <a:gd name="connsiteX1" fmla="*/ 276240 w 2762398"/>
              <a:gd name="connsiteY1" fmla="*/ 0 h 3881386"/>
              <a:gd name="connsiteX2" fmla="*/ 2486158 w 2762398"/>
              <a:gd name="connsiteY2" fmla="*/ 0 h 3881386"/>
              <a:gd name="connsiteX3" fmla="*/ 2762398 w 2762398"/>
              <a:gd name="connsiteY3" fmla="*/ 276240 h 3881386"/>
              <a:gd name="connsiteX4" fmla="*/ 2762398 w 2762398"/>
              <a:gd name="connsiteY4" fmla="*/ 3605146 h 3881386"/>
              <a:gd name="connsiteX5" fmla="*/ 2486158 w 2762398"/>
              <a:gd name="connsiteY5" fmla="*/ 3881386 h 3881386"/>
              <a:gd name="connsiteX6" fmla="*/ 276240 w 2762398"/>
              <a:gd name="connsiteY6" fmla="*/ 3881386 h 3881386"/>
              <a:gd name="connsiteX7" fmla="*/ 0 w 2762398"/>
              <a:gd name="connsiteY7" fmla="*/ 3605146 h 3881386"/>
              <a:gd name="connsiteX8" fmla="*/ 0 w 2762398"/>
              <a:gd name="connsiteY8" fmla="*/ 276240 h 388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2398" h="3881386">
                <a:moveTo>
                  <a:pt x="0" y="276240"/>
                </a:moveTo>
                <a:cubicBezTo>
                  <a:pt x="0" y="123677"/>
                  <a:pt x="123677" y="0"/>
                  <a:pt x="276240" y="0"/>
                </a:cubicBezTo>
                <a:lnTo>
                  <a:pt x="2486158" y="0"/>
                </a:lnTo>
                <a:cubicBezTo>
                  <a:pt x="2638721" y="0"/>
                  <a:pt x="2762398" y="123677"/>
                  <a:pt x="2762398" y="276240"/>
                </a:cubicBezTo>
                <a:lnTo>
                  <a:pt x="2762398" y="3605146"/>
                </a:lnTo>
                <a:cubicBezTo>
                  <a:pt x="2762398" y="3757709"/>
                  <a:pt x="2638721" y="3881386"/>
                  <a:pt x="2486158" y="3881386"/>
                </a:cubicBezTo>
                <a:lnTo>
                  <a:pt x="276240" y="3881386"/>
                </a:lnTo>
                <a:cubicBezTo>
                  <a:pt x="123677" y="3881386"/>
                  <a:pt x="0" y="3757709"/>
                  <a:pt x="0" y="3605146"/>
                </a:cubicBezTo>
                <a:lnTo>
                  <a:pt x="0" y="276240"/>
                </a:lnTo>
                <a:close/>
              </a:path>
            </a:pathLst>
          </a:cu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spcFirstLastPara="0" vert="horz" wrap="square" lIns="141868" tIns="141868" rIns="141868" bIns="141868" numCol="1" spcCol="1270" anchor="t" anchorCtr="0">
            <a:noAutofit/>
          </a:bodyPr>
          <a:lstStyle/>
          <a:p>
            <a:pPr marL="0" lvl="0" indent="0" algn="ctr" defTabSz="711200">
              <a:lnSpc>
                <a:spcPct val="90000"/>
              </a:lnSpc>
              <a:spcBef>
                <a:spcPct val="0"/>
              </a:spcBef>
              <a:spcAft>
                <a:spcPct val="35000"/>
              </a:spcAft>
              <a:buNone/>
            </a:pPr>
            <a:r>
              <a:rPr lang="en-US" sz="2400" kern="1200">
                <a:latin typeface="Arial"/>
                <a:cs typeface="Arial"/>
              </a:rPr>
              <a:t>NUTRITIONAL ADEQUACY </a:t>
            </a:r>
            <a:r>
              <a:rPr lang="en-US" sz="2400">
                <a:latin typeface="Arial"/>
                <a:cs typeface="Arial"/>
              </a:rPr>
              <a:t>S</a:t>
            </a:r>
            <a:r>
              <a:rPr lang="en-US" sz="2400" kern="1200">
                <a:latin typeface="Arial"/>
                <a:cs typeface="Arial"/>
              </a:rPr>
              <a:t>TATEMENT</a:t>
            </a:r>
          </a:p>
          <a:p>
            <a:pPr marL="0" lvl="0" indent="0" algn="ctr" defTabSz="711200">
              <a:lnSpc>
                <a:spcPct val="90000"/>
              </a:lnSpc>
              <a:spcBef>
                <a:spcPct val="0"/>
              </a:spcBef>
              <a:spcAft>
                <a:spcPct val="35000"/>
              </a:spcAft>
              <a:buNone/>
            </a:pPr>
            <a:r>
              <a:rPr lang="en-US" sz="2400" kern="1200">
                <a:latin typeface="Arial"/>
                <a:cs typeface="Arial"/>
              </a:rPr>
              <a:t>If the product is clearly identified on the front label as a snack or treat, a nutrition statement or purpose statement is not required. </a:t>
            </a:r>
          </a:p>
        </p:txBody>
      </p:sp>
      <p:sp>
        <p:nvSpPr>
          <p:cNvPr id="11" name="Freeform: Shape 10">
            <a:extLst>
              <a:ext uri="{FF2B5EF4-FFF2-40B4-BE49-F238E27FC236}">
                <a16:creationId xmlns:a16="http://schemas.microsoft.com/office/drawing/2014/main" id="{8239C606-EEC8-C2B1-D9D3-E1A404CCC00E}"/>
              </a:ext>
            </a:extLst>
          </p:cNvPr>
          <p:cNvSpPr/>
          <p:nvPr/>
        </p:nvSpPr>
        <p:spPr>
          <a:xfrm>
            <a:off x="6872328" y="1484571"/>
            <a:ext cx="3657600" cy="3881386"/>
          </a:xfrm>
          <a:custGeom>
            <a:avLst/>
            <a:gdLst>
              <a:gd name="connsiteX0" fmla="*/ 0 w 2762398"/>
              <a:gd name="connsiteY0" fmla="*/ 276240 h 3881386"/>
              <a:gd name="connsiteX1" fmla="*/ 276240 w 2762398"/>
              <a:gd name="connsiteY1" fmla="*/ 0 h 3881386"/>
              <a:gd name="connsiteX2" fmla="*/ 2486158 w 2762398"/>
              <a:gd name="connsiteY2" fmla="*/ 0 h 3881386"/>
              <a:gd name="connsiteX3" fmla="*/ 2762398 w 2762398"/>
              <a:gd name="connsiteY3" fmla="*/ 276240 h 3881386"/>
              <a:gd name="connsiteX4" fmla="*/ 2762398 w 2762398"/>
              <a:gd name="connsiteY4" fmla="*/ 3605146 h 3881386"/>
              <a:gd name="connsiteX5" fmla="*/ 2486158 w 2762398"/>
              <a:gd name="connsiteY5" fmla="*/ 3881386 h 3881386"/>
              <a:gd name="connsiteX6" fmla="*/ 276240 w 2762398"/>
              <a:gd name="connsiteY6" fmla="*/ 3881386 h 3881386"/>
              <a:gd name="connsiteX7" fmla="*/ 0 w 2762398"/>
              <a:gd name="connsiteY7" fmla="*/ 3605146 h 3881386"/>
              <a:gd name="connsiteX8" fmla="*/ 0 w 2762398"/>
              <a:gd name="connsiteY8" fmla="*/ 276240 h 388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2398" h="3881386">
                <a:moveTo>
                  <a:pt x="0" y="276240"/>
                </a:moveTo>
                <a:cubicBezTo>
                  <a:pt x="0" y="123677"/>
                  <a:pt x="123677" y="0"/>
                  <a:pt x="276240" y="0"/>
                </a:cubicBezTo>
                <a:lnTo>
                  <a:pt x="2486158" y="0"/>
                </a:lnTo>
                <a:cubicBezTo>
                  <a:pt x="2638721" y="0"/>
                  <a:pt x="2762398" y="123677"/>
                  <a:pt x="2762398" y="276240"/>
                </a:cubicBezTo>
                <a:lnTo>
                  <a:pt x="2762398" y="3605146"/>
                </a:lnTo>
                <a:cubicBezTo>
                  <a:pt x="2762398" y="3757709"/>
                  <a:pt x="2638721" y="3881386"/>
                  <a:pt x="2486158" y="3881386"/>
                </a:cubicBezTo>
                <a:lnTo>
                  <a:pt x="276240" y="3881386"/>
                </a:lnTo>
                <a:cubicBezTo>
                  <a:pt x="123677" y="3881386"/>
                  <a:pt x="0" y="3757709"/>
                  <a:pt x="0" y="3605146"/>
                </a:cubicBezTo>
                <a:lnTo>
                  <a:pt x="0" y="276240"/>
                </a:lnTo>
                <a:close/>
              </a:path>
            </a:pathLst>
          </a:cu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141868" tIns="141868" rIns="141868" bIns="141868" numCol="1" spcCol="1270" anchor="t" anchorCtr="0">
            <a:noAutofit/>
          </a:bodyPr>
          <a:lstStyle/>
          <a:p>
            <a:pPr marL="0" lvl="0" indent="0" algn="ctr" defTabSz="7112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MANUFACTURER/ GUARANTOR</a:t>
            </a:r>
          </a:p>
          <a:p>
            <a:pPr marL="0" lvl="0" indent="0" algn="ctr" defTabSz="7112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As the manufacturer or guarantor of the product, your name and mailing address is required to be on the label. </a:t>
            </a:r>
          </a:p>
          <a:p>
            <a:pPr algn="ctr" defTabSz="711200">
              <a:lnSpc>
                <a:spcPct val="90000"/>
              </a:lnSpc>
              <a:spcBef>
                <a:spcPct val="0"/>
              </a:spcBef>
              <a:spcAft>
                <a:spcPct val="35000"/>
              </a:spcAft>
            </a:pPr>
            <a:r>
              <a:rPr lang="en-US" sz="2400" dirty="0">
                <a:latin typeface="Arial"/>
                <a:cs typeface="Arial"/>
              </a:rPr>
              <a:t>At </a:t>
            </a:r>
            <a:r>
              <a:rPr lang="en-US" sz="2400">
                <a:latin typeface="Arial"/>
                <a:cs typeface="Arial"/>
              </a:rPr>
              <a:t>a minimum, the</a:t>
            </a:r>
            <a:r>
              <a:rPr lang="en-US" sz="2400" dirty="0">
                <a:latin typeface="Arial"/>
                <a:cs typeface="Arial"/>
              </a:rPr>
              <a:t>: Company Name, City, State, Zip</a:t>
            </a:r>
            <a:endParaRPr lang="en-US" sz="24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513E7899-3FED-C79D-1836-DE8CEDD566FC}"/>
              </a:ext>
            </a:extLst>
          </p:cNvPr>
          <p:cNvSpPr txBox="1"/>
          <p:nvPr/>
        </p:nvSpPr>
        <p:spPr>
          <a:xfrm>
            <a:off x="967317" y="5569554"/>
            <a:ext cx="10447866" cy="6703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ts val="2325"/>
              </a:lnSpc>
              <a:buFont typeface="Arial,Sans-Serif"/>
              <a:buChar char="•"/>
            </a:pPr>
            <a:r>
              <a:rPr lang="en-US">
                <a:solidFill>
                  <a:srgbClr val="202C8F"/>
                </a:solidFill>
              </a:rPr>
              <a:t>Name and address of guarantor/manufacture of the feed should be the same as on your feed license.​</a:t>
            </a:r>
            <a:endParaRPr lang="en-US">
              <a:solidFill>
                <a:srgbClr val="202C8F"/>
              </a:solidFill>
              <a:cs typeface="Sabon Next LT"/>
            </a:endParaRPr>
          </a:p>
          <a:p>
            <a:pPr marL="342900" indent="-342900">
              <a:lnSpc>
                <a:spcPts val="2325"/>
              </a:lnSpc>
              <a:buFont typeface="Arial,Sans-Serif"/>
              <a:buChar char="•"/>
            </a:pPr>
            <a:r>
              <a:rPr lang="en-US">
                <a:solidFill>
                  <a:srgbClr val="202C8F"/>
                </a:solidFill>
              </a:rPr>
              <a:t>E-mail address may be present, but not a substitute for location address.</a:t>
            </a:r>
            <a:endParaRPr lang="en-US">
              <a:solidFill>
                <a:srgbClr val="202C8F"/>
              </a:solidFill>
              <a:cs typeface="Sabon Next LT"/>
            </a:endParaRPr>
          </a:p>
        </p:txBody>
      </p:sp>
    </p:spTree>
    <p:extLst>
      <p:ext uri="{BB962C8B-B14F-4D97-AF65-F5344CB8AC3E}">
        <p14:creationId xmlns:p14="http://schemas.microsoft.com/office/powerpoint/2010/main" val="3969996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2C1C7-F429-90AD-FA64-2C728EB1F06C}"/>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5E60B295-650C-0A4C-38BA-BE0D62ACFDF1}"/>
              </a:ext>
            </a:extLst>
          </p:cNvPr>
          <p:cNvSpPr txBox="1"/>
          <p:nvPr/>
        </p:nvSpPr>
        <p:spPr>
          <a:xfrm>
            <a:off x="3460565" y="1130174"/>
            <a:ext cx="7965460" cy="5350304"/>
          </a:xfrm>
          <a:prstGeom prst="rect">
            <a:avLst/>
          </a:prstGeom>
        </p:spPr>
        <p:txBody>
          <a:bodyPr vert="horz" lIns="91440" tIns="0" rIns="91440" bIns="0" rtlCol="0" anchor="t">
            <a:normAutofit/>
          </a:bodyPr>
          <a:lstStyle/>
          <a:p>
            <a:pPr defTabSz="914400">
              <a:spcBef>
                <a:spcPts val="1000"/>
              </a:spcBef>
            </a:pPr>
            <a:r>
              <a:rPr lang="en-US" sz="2200">
                <a:solidFill>
                  <a:schemeClr val="accent6"/>
                </a:solidFill>
                <a:latin typeface="Arial"/>
                <a:cs typeface="Arial"/>
              </a:rPr>
              <a:t>Claims must be truthful and are subject to substantiation requests. **</a:t>
            </a:r>
            <a:r>
              <a:rPr lang="en-US" sz="2200" b="1">
                <a:solidFill>
                  <a:schemeClr val="accent6"/>
                </a:solidFill>
                <a:latin typeface="Arial"/>
                <a:cs typeface="Arial"/>
              </a:rPr>
              <a:t>This includes claims on websites</a:t>
            </a:r>
            <a:r>
              <a:rPr lang="en-US" sz="2200">
                <a:solidFill>
                  <a:schemeClr val="accent6"/>
                </a:solidFill>
                <a:latin typeface="Arial"/>
                <a:cs typeface="Arial"/>
              </a:rPr>
              <a:t>**</a:t>
            </a:r>
            <a:endParaRPr lang="en-US">
              <a:solidFill>
                <a:schemeClr val="accent6"/>
              </a:solidFill>
              <a:latin typeface="Arial"/>
              <a:cs typeface="Arial"/>
            </a:endParaRPr>
          </a:p>
          <a:p>
            <a:pPr defTabSz="914400">
              <a:spcBef>
                <a:spcPts val="1000"/>
              </a:spcBef>
            </a:pPr>
            <a:r>
              <a:rPr lang="en-US" sz="2200">
                <a:solidFill>
                  <a:schemeClr val="accent6"/>
                </a:solidFill>
                <a:latin typeface="Arial"/>
                <a:cs typeface="Arial"/>
              </a:rPr>
              <a:t>Examples of Claims</a:t>
            </a:r>
          </a:p>
          <a:p>
            <a:pPr marL="804545" lvl="1" indent="-347345" defTabSz="914400">
              <a:spcBef>
                <a:spcPts val="1000"/>
              </a:spcBef>
              <a:buFont typeface="Wingdings" panose="020B0604020202020204" pitchFamily="34" charset="0"/>
              <a:buChar char="q"/>
            </a:pPr>
            <a:r>
              <a:rPr lang="en-US" sz="1600">
                <a:solidFill>
                  <a:schemeClr val="accent6"/>
                </a:solidFill>
                <a:latin typeface="Arial"/>
                <a:cs typeface="Arial"/>
              </a:rPr>
              <a:t>Whitens teeth, freshens breath, etc.</a:t>
            </a:r>
          </a:p>
          <a:p>
            <a:pPr marL="1261745" lvl="3" indent="-347345" defTabSz="914400">
              <a:spcBef>
                <a:spcPts val="1000"/>
              </a:spcBef>
              <a:buFont typeface="Arial" panose="020B0604020202020204" pitchFamily="34" charset="0"/>
              <a:buChar char="•"/>
            </a:pPr>
            <a:r>
              <a:rPr lang="en-US" sz="1600">
                <a:solidFill>
                  <a:schemeClr val="accent6"/>
                </a:solidFill>
                <a:latin typeface="Arial"/>
                <a:cs typeface="Arial"/>
              </a:rPr>
              <a:t>Dental claim needs to include the “mechanism” for the plaque and tartar removal. i.e. Chewing helps to scrape away plaque and tartar.</a:t>
            </a:r>
          </a:p>
          <a:p>
            <a:pPr marL="1261745" lvl="3" indent="-347345" defTabSz="914400">
              <a:spcBef>
                <a:spcPts val="1000"/>
              </a:spcBef>
              <a:buFont typeface="Arial" panose="020B0604020202020204" pitchFamily="34" charset="0"/>
              <a:buChar char="•"/>
            </a:pPr>
            <a:r>
              <a:rPr lang="en-US" sz="1600">
                <a:solidFill>
                  <a:schemeClr val="accent6"/>
                </a:solidFill>
                <a:latin typeface="Arial"/>
                <a:cs typeface="Arial"/>
              </a:rPr>
              <a:t>Unless it can be substantiated, will not be allowed.</a:t>
            </a:r>
          </a:p>
          <a:p>
            <a:pPr marL="804545" lvl="1" indent="-347345" defTabSz="914400">
              <a:spcBef>
                <a:spcPts val="1000"/>
              </a:spcBef>
              <a:buFont typeface="Wingdings" panose="020B0604020202020204" pitchFamily="34" charset="0"/>
              <a:buChar char="q"/>
            </a:pPr>
            <a:r>
              <a:rPr lang="en-US" sz="1600">
                <a:solidFill>
                  <a:schemeClr val="accent6"/>
                </a:solidFill>
                <a:latin typeface="Arial"/>
                <a:cs typeface="Arial"/>
              </a:rPr>
              <a:t>Low calorie dog treats</a:t>
            </a:r>
          </a:p>
          <a:p>
            <a:pPr marL="1257300" lvl="2" indent="-342900" defTabSz="914400">
              <a:spcBef>
                <a:spcPts val="1000"/>
              </a:spcBef>
              <a:buFont typeface="Arial"/>
              <a:buChar char="•"/>
            </a:pPr>
            <a:r>
              <a:rPr lang="en-US" sz="1600">
                <a:solidFill>
                  <a:schemeClr val="accent6"/>
                </a:solidFill>
                <a:latin typeface="Arial"/>
                <a:cs typeface="Arial"/>
              </a:rPr>
              <a:t>Must indicate in feeding directions how to feed to meet claim.</a:t>
            </a:r>
          </a:p>
          <a:p>
            <a:pPr marL="804545" lvl="1" indent="-347345" defTabSz="914400">
              <a:spcBef>
                <a:spcPts val="1000"/>
              </a:spcBef>
              <a:buFont typeface="Wingdings" panose="020B0604020202020204" pitchFamily="34" charset="0"/>
              <a:buChar char="q"/>
            </a:pPr>
            <a:r>
              <a:rPr lang="en-US" sz="1600">
                <a:solidFill>
                  <a:schemeClr val="accent6"/>
                </a:solidFill>
                <a:latin typeface="Arial"/>
                <a:cs typeface="Arial"/>
              </a:rPr>
              <a:t>Hairball control</a:t>
            </a:r>
          </a:p>
          <a:p>
            <a:pPr marL="1200150" lvl="2" indent="-285750" defTabSz="914400">
              <a:spcBef>
                <a:spcPts val="1000"/>
              </a:spcBef>
              <a:buFont typeface="Arial"/>
              <a:buChar char="•"/>
            </a:pPr>
            <a:r>
              <a:rPr lang="en-US" sz="1500">
                <a:solidFill>
                  <a:schemeClr val="accent6"/>
                </a:solidFill>
                <a:latin typeface="Arial"/>
                <a:cs typeface="Arial"/>
              </a:rPr>
              <a:t>Not allowed on cat treats, only on complete feeds.</a:t>
            </a:r>
            <a:endParaRPr lang="en-US" sz="1600">
              <a:solidFill>
                <a:schemeClr val="accent6"/>
              </a:solidFill>
              <a:latin typeface="Arial"/>
              <a:cs typeface="Arial"/>
            </a:endParaRPr>
          </a:p>
          <a:p>
            <a:pPr marL="804545" lvl="1" indent="-347345" defTabSz="914400">
              <a:spcBef>
                <a:spcPts val="1000"/>
              </a:spcBef>
              <a:buFont typeface="Wingdings" panose="020B0604020202020204" pitchFamily="34" charset="0"/>
              <a:buChar char="q"/>
            </a:pPr>
            <a:r>
              <a:rPr lang="en-US" sz="1600">
                <a:solidFill>
                  <a:schemeClr val="accent6"/>
                </a:solidFill>
                <a:latin typeface="Arial"/>
                <a:cs typeface="Arial"/>
              </a:rPr>
              <a:t>Any claims that are intended for the "diagnosis, cure, mitigation, treatment, or prevention of disease in animals; (iii) other than food or cosmetics, intended to affect the structure or any function of the body of animals"…</a:t>
            </a:r>
          </a:p>
          <a:p>
            <a:pPr marL="1261745" lvl="3" indent="-347345" defTabSz="914400">
              <a:spcBef>
                <a:spcPts val="1000"/>
              </a:spcBef>
              <a:buFont typeface="Arial" panose="020B0604020202020204" pitchFamily="34" charset="0"/>
              <a:buChar char="•"/>
            </a:pPr>
            <a:r>
              <a:rPr lang="en-US" sz="1600">
                <a:solidFill>
                  <a:schemeClr val="accent6"/>
                </a:solidFill>
                <a:latin typeface="Arial"/>
                <a:cs typeface="Arial"/>
              </a:rPr>
              <a:t>Are considered drug claims and are not allowed on pet feed or treats.</a:t>
            </a:r>
          </a:p>
        </p:txBody>
      </p:sp>
      <p:sp>
        <p:nvSpPr>
          <p:cNvPr id="6" name="Title 2">
            <a:extLst>
              <a:ext uri="{FF2B5EF4-FFF2-40B4-BE49-F238E27FC236}">
                <a16:creationId xmlns:a16="http://schemas.microsoft.com/office/drawing/2014/main" id="{D461443E-3C94-46C6-814B-BB9AB94BBCCD}"/>
              </a:ext>
            </a:extLst>
          </p:cNvPr>
          <p:cNvSpPr txBox="1">
            <a:spLocks/>
          </p:cNvSpPr>
          <p:nvPr/>
        </p:nvSpPr>
        <p:spPr>
          <a:xfrm>
            <a:off x="3466449" y="491571"/>
            <a:ext cx="6305191" cy="471489"/>
          </a:xfrm>
          <a:prstGeom prst="rect">
            <a:avLst/>
          </a:prstGeom>
        </p:spPr>
        <p:txBody>
          <a:bodyPr vert="horz" lIns="91440" tIns="0" rIns="91440" bIns="0" rtlCol="0" anchor="t" anchorCtr="0">
            <a:noAutofit/>
          </a:bodyPr>
          <a:lstStyle>
            <a:lvl1pPr algn="l" defTabSz="914400" rtl="0" eaLnBrk="1" latinLnBrk="0" hangingPunct="1">
              <a:lnSpc>
                <a:spcPct val="100000"/>
              </a:lnSpc>
              <a:spcBef>
                <a:spcPct val="0"/>
              </a:spcBef>
              <a:buNone/>
              <a:defRPr sz="3600" b="1" kern="1200" cap="all" baseline="0">
                <a:solidFill>
                  <a:schemeClr val="accent6"/>
                </a:solidFill>
                <a:latin typeface="+mj-lt"/>
                <a:ea typeface="+mj-ea"/>
                <a:cs typeface="+mj-cs"/>
              </a:defRPr>
            </a:lvl1pPr>
          </a:lstStyle>
          <a:p>
            <a:r>
              <a:rPr lang="en-US"/>
              <a:t>Label Requirements</a:t>
            </a:r>
          </a:p>
        </p:txBody>
      </p:sp>
    </p:spTree>
    <p:extLst>
      <p:ext uri="{BB962C8B-B14F-4D97-AF65-F5344CB8AC3E}">
        <p14:creationId xmlns:p14="http://schemas.microsoft.com/office/powerpoint/2010/main" val="3828346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A324-0737-F0DA-1F7D-10CBE06D7C3F}"/>
              </a:ext>
            </a:extLst>
          </p:cNvPr>
          <p:cNvSpPr>
            <a:spLocks noGrp="1"/>
          </p:cNvSpPr>
          <p:nvPr>
            <p:ph type="title"/>
          </p:nvPr>
        </p:nvSpPr>
        <p:spPr>
          <a:xfrm>
            <a:off x="914400" y="458173"/>
            <a:ext cx="10511627" cy="510035"/>
          </a:xfrm>
        </p:spPr>
        <p:txBody>
          <a:bodyPr anchor="t"/>
          <a:lstStyle/>
          <a:p>
            <a:r>
              <a:rPr lang="en-US"/>
              <a:t>Label Example</a:t>
            </a:r>
          </a:p>
        </p:txBody>
      </p:sp>
      <p:sp>
        <p:nvSpPr>
          <p:cNvPr id="7" name="Rectangle 11">
            <a:extLst>
              <a:ext uri="{FF2B5EF4-FFF2-40B4-BE49-F238E27FC236}">
                <a16:creationId xmlns:a16="http://schemas.microsoft.com/office/drawing/2014/main" id="{FC59F005-56BD-EAEA-E915-4B5FF36B675B}"/>
              </a:ext>
            </a:extLst>
          </p:cNvPr>
          <p:cNvSpPr/>
          <p:nvPr/>
        </p:nvSpPr>
        <p:spPr>
          <a:xfrm>
            <a:off x="1639615" y="1213945"/>
            <a:ext cx="9266936" cy="5370939"/>
          </a:xfrm>
          <a:custGeom>
            <a:avLst/>
            <a:gdLst>
              <a:gd name="connsiteX0" fmla="*/ 0 w 5560291"/>
              <a:gd name="connsiteY0" fmla="*/ 0 h 4350039"/>
              <a:gd name="connsiteX1" fmla="*/ 5560291 w 5560291"/>
              <a:gd name="connsiteY1" fmla="*/ 0 h 4350039"/>
              <a:gd name="connsiteX2" fmla="*/ 5560291 w 5560291"/>
              <a:gd name="connsiteY2" fmla="*/ 4350039 h 4350039"/>
              <a:gd name="connsiteX3" fmla="*/ 0 w 5560291"/>
              <a:gd name="connsiteY3" fmla="*/ 4350039 h 4350039"/>
              <a:gd name="connsiteX4" fmla="*/ 0 w 5560291"/>
              <a:gd name="connsiteY4" fmla="*/ 0 h 4350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0291" h="4350039" fill="none" extrusionOk="0">
                <a:moveTo>
                  <a:pt x="0" y="0"/>
                </a:moveTo>
                <a:cubicBezTo>
                  <a:pt x="909890" y="-33775"/>
                  <a:pt x="4264775" y="138873"/>
                  <a:pt x="5560291" y="0"/>
                </a:cubicBezTo>
                <a:cubicBezTo>
                  <a:pt x="5486520" y="656278"/>
                  <a:pt x="5404408" y="2515155"/>
                  <a:pt x="5560291" y="4350039"/>
                </a:cubicBezTo>
                <a:cubicBezTo>
                  <a:pt x="4432232" y="4212709"/>
                  <a:pt x="971473" y="4212183"/>
                  <a:pt x="0" y="4350039"/>
                </a:cubicBezTo>
                <a:cubicBezTo>
                  <a:pt x="152408" y="3373523"/>
                  <a:pt x="73868" y="1747232"/>
                  <a:pt x="0" y="0"/>
                </a:cubicBezTo>
                <a:close/>
              </a:path>
              <a:path w="5560291" h="4350039" stroke="0" extrusionOk="0">
                <a:moveTo>
                  <a:pt x="0" y="0"/>
                </a:moveTo>
                <a:cubicBezTo>
                  <a:pt x="1113241" y="-101487"/>
                  <a:pt x="4264784" y="-162162"/>
                  <a:pt x="5560291" y="0"/>
                </a:cubicBezTo>
                <a:cubicBezTo>
                  <a:pt x="5621004" y="645098"/>
                  <a:pt x="5499219" y="2330535"/>
                  <a:pt x="5560291" y="4350039"/>
                </a:cubicBezTo>
                <a:cubicBezTo>
                  <a:pt x="3028353" y="4400104"/>
                  <a:pt x="1198771" y="4191590"/>
                  <a:pt x="0" y="4350039"/>
                </a:cubicBezTo>
                <a:cubicBezTo>
                  <a:pt x="-24452" y="2931218"/>
                  <a:pt x="-67663" y="1880566"/>
                  <a:pt x="0"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t">
            <a:normAutofit lnSpcReduction="10000"/>
          </a:bodyPr>
          <a:lstStyle/>
          <a:p>
            <a:pPr algn="ctr">
              <a:lnSpc>
                <a:spcPct val="90000"/>
              </a:lnSpc>
              <a:spcAft>
                <a:spcPts val="600"/>
              </a:spcAft>
            </a:pPr>
            <a:r>
              <a:rPr lang="en-US" sz="2000">
                <a:solidFill>
                  <a:schemeClr val="accent6"/>
                </a:solidFill>
              </a:rPr>
              <a:t>Lucy’s Delicious Biscuits</a:t>
            </a:r>
          </a:p>
          <a:p>
            <a:pPr>
              <a:lnSpc>
                <a:spcPct val="90000"/>
              </a:lnSpc>
              <a:spcAft>
                <a:spcPts val="600"/>
              </a:spcAft>
            </a:pPr>
            <a:endParaRPr lang="en-US" sz="1600">
              <a:solidFill>
                <a:schemeClr val="accent6"/>
              </a:solidFill>
            </a:endParaRPr>
          </a:p>
          <a:p>
            <a:pPr>
              <a:lnSpc>
                <a:spcPct val="90000"/>
              </a:lnSpc>
              <a:spcAft>
                <a:spcPts val="600"/>
              </a:spcAft>
            </a:pPr>
            <a:endParaRPr lang="en-US" sz="1600">
              <a:solidFill>
                <a:schemeClr val="accent6"/>
              </a:solidFill>
            </a:endParaRPr>
          </a:p>
          <a:p>
            <a:pPr>
              <a:lnSpc>
                <a:spcPct val="90000"/>
              </a:lnSpc>
              <a:spcAft>
                <a:spcPts val="600"/>
              </a:spcAft>
            </a:pPr>
            <a:endParaRPr lang="en-US" sz="1600">
              <a:solidFill>
                <a:schemeClr val="accent6"/>
              </a:solidFill>
            </a:endParaRPr>
          </a:p>
          <a:p>
            <a:pPr algn="ctr">
              <a:lnSpc>
                <a:spcPct val="90000"/>
              </a:lnSpc>
              <a:spcAft>
                <a:spcPts val="600"/>
              </a:spcAft>
            </a:pPr>
            <a:r>
              <a:rPr lang="en-US" sz="1600">
                <a:solidFill>
                  <a:schemeClr val="accent6"/>
                </a:solidFill>
                <a:cs typeface="Sabon Next LT"/>
              </a:rPr>
              <a:t>Dog Treats</a:t>
            </a:r>
          </a:p>
          <a:p>
            <a:pPr algn="ctr">
              <a:lnSpc>
                <a:spcPct val="90000"/>
              </a:lnSpc>
              <a:spcAft>
                <a:spcPts val="600"/>
              </a:spcAft>
            </a:pPr>
            <a:endParaRPr lang="en-US" sz="1600">
              <a:solidFill>
                <a:schemeClr val="accent6"/>
              </a:solidFill>
            </a:endParaRPr>
          </a:p>
          <a:p>
            <a:pPr algn="ctr">
              <a:lnSpc>
                <a:spcPct val="90000"/>
              </a:lnSpc>
              <a:spcAft>
                <a:spcPts val="600"/>
              </a:spcAft>
            </a:pPr>
            <a:r>
              <a:rPr lang="en-US" sz="1600">
                <a:solidFill>
                  <a:schemeClr val="accent6"/>
                </a:solidFill>
              </a:rPr>
              <a:t>Ingredients: Blueberries, Sweet Potato, Flour, Egg</a:t>
            </a:r>
            <a:endParaRPr lang="en-US" sz="1600">
              <a:solidFill>
                <a:schemeClr val="accent6"/>
              </a:solidFill>
              <a:cs typeface="Sabon Next LT"/>
            </a:endParaRPr>
          </a:p>
          <a:p>
            <a:pPr>
              <a:lnSpc>
                <a:spcPct val="90000"/>
              </a:lnSpc>
              <a:spcAft>
                <a:spcPts val="600"/>
              </a:spcAft>
            </a:pPr>
            <a:endParaRPr lang="en-US" sz="1600" u="sng">
              <a:solidFill>
                <a:schemeClr val="accent6"/>
              </a:solidFill>
            </a:endParaRPr>
          </a:p>
          <a:p>
            <a:pPr algn="ctr">
              <a:lnSpc>
                <a:spcPct val="90000"/>
              </a:lnSpc>
              <a:spcAft>
                <a:spcPts val="600"/>
              </a:spcAft>
            </a:pPr>
            <a:r>
              <a:rPr lang="en-US" sz="1600" u="sng">
                <a:solidFill>
                  <a:schemeClr val="accent6"/>
                </a:solidFill>
              </a:rPr>
              <a:t>GUARANTEED ANALYSIS</a:t>
            </a:r>
            <a:br>
              <a:rPr lang="en-US" sz="1600"/>
            </a:br>
            <a:r>
              <a:rPr lang="en-US" sz="1600">
                <a:solidFill>
                  <a:schemeClr val="accent6"/>
                </a:solidFill>
              </a:rPr>
              <a:t>Crude Protein (min)4%</a:t>
            </a:r>
            <a:br>
              <a:rPr lang="en-US" sz="1600"/>
            </a:br>
            <a:r>
              <a:rPr lang="en-US" sz="1600">
                <a:solidFill>
                  <a:schemeClr val="accent6"/>
                </a:solidFill>
              </a:rPr>
              <a:t>Crude Fat (min) 6%</a:t>
            </a:r>
            <a:br>
              <a:rPr lang="en-US" sz="1600"/>
            </a:br>
            <a:r>
              <a:rPr lang="en-US" sz="1600">
                <a:solidFill>
                  <a:schemeClr val="accent6"/>
                </a:solidFill>
              </a:rPr>
              <a:t>Crude Fiber (max) 4%</a:t>
            </a:r>
            <a:br>
              <a:rPr lang="en-US" sz="1600"/>
            </a:br>
            <a:r>
              <a:rPr lang="en-US" sz="1600">
                <a:solidFill>
                  <a:schemeClr val="accent6"/>
                </a:solidFill>
              </a:rPr>
              <a:t>Moisture (max) 12%</a:t>
            </a:r>
            <a:br>
              <a:rPr lang="en-US" sz="1600"/>
            </a:br>
            <a:endParaRPr lang="en-US" sz="1600">
              <a:solidFill>
                <a:schemeClr val="accent6"/>
              </a:solidFill>
            </a:endParaRPr>
          </a:p>
          <a:p>
            <a:pPr algn="ctr">
              <a:lnSpc>
                <a:spcPct val="90000"/>
              </a:lnSpc>
              <a:spcAft>
                <a:spcPts val="600"/>
              </a:spcAft>
            </a:pPr>
            <a:r>
              <a:rPr lang="en-US" sz="1600">
                <a:solidFill>
                  <a:schemeClr val="accent6"/>
                </a:solidFill>
              </a:rPr>
              <a:t>Calorie Content (ME) 125 kcal/kg; 25 kcal/treat</a:t>
            </a:r>
            <a:endParaRPr lang="en-US" sz="1600">
              <a:solidFill>
                <a:schemeClr val="accent6"/>
              </a:solidFill>
              <a:cs typeface="Sabon Next LT"/>
            </a:endParaRPr>
          </a:p>
          <a:p>
            <a:pPr>
              <a:lnSpc>
                <a:spcPct val="90000"/>
              </a:lnSpc>
              <a:spcAft>
                <a:spcPts val="600"/>
              </a:spcAft>
            </a:pPr>
            <a:endParaRPr lang="en-US" sz="1600">
              <a:solidFill>
                <a:schemeClr val="accent6"/>
              </a:solidFill>
            </a:endParaRPr>
          </a:p>
          <a:p>
            <a:pPr algn="ctr">
              <a:lnSpc>
                <a:spcPct val="90000"/>
              </a:lnSpc>
              <a:spcAft>
                <a:spcPts val="600"/>
              </a:spcAft>
            </a:pPr>
            <a:r>
              <a:rPr lang="en-US" sz="1400">
                <a:solidFill>
                  <a:schemeClr val="accent6"/>
                </a:solidFill>
              </a:rPr>
              <a:t>*To be fed as a snack or treat for small dogs.*</a:t>
            </a:r>
            <a:endParaRPr lang="en-US" sz="1400">
              <a:solidFill>
                <a:schemeClr val="accent6"/>
              </a:solidFill>
              <a:cs typeface="Sabon Next LT"/>
            </a:endParaRPr>
          </a:p>
          <a:p>
            <a:pPr algn="ctr">
              <a:lnSpc>
                <a:spcPct val="90000"/>
              </a:lnSpc>
              <a:spcAft>
                <a:spcPts val="600"/>
              </a:spcAft>
            </a:pPr>
            <a:br>
              <a:rPr lang="en-US" sz="1200"/>
            </a:br>
            <a:r>
              <a:rPr lang="en-US" sz="1200">
                <a:solidFill>
                  <a:schemeClr val="accent6"/>
                </a:solidFill>
              </a:rPr>
              <a:t>ABC Treats, Dogtown, VA</a:t>
            </a:r>
            <a:br>
              <a:rPr lang="en-US" sz="1200"/>
            </a:br>
            <a:r>
              <a:rPr lang="en-US" sz="1200">
                <a:solidFill>
                  <a:schemeClr val="accent6"/>
                </a:solidFill>
                <a:hlinkClick r:id="rId3">
                  <a:extLst>
                    <a:ext uri="{A12FA001-AC4F-418D-AE19-62706E023703}">
                      <ahyp:hlinkClr xmlns:ahyp="http://schemas.microsoft.com/office/drawing/2018/hyperlinkcolor" val="tx"/>
                    </a:ext>
                  </a:extLst>
                </a:hlinkClick>
              </a:rPr>
              <a:t>ABCTreats@gmail.com</a:t>
            </a:r>
            <a:endParaRPr lang="en-US" sz="1200">
              <a:solidFill>
                <a:schemeClr val="accent6"/>
              </a:solidFill>
              <a:cs typeface="Sabon Next LT"/>
            </a:endParaRPr>
          </a:p>
          <a:p>
            <a:pPr algn="ctr">
              <a:lnSpc>
                <a:spcPct val="90000"/>
              </a:lnSpc>
              <a:spcAft>
                <a:spcPts val="600"/>
              </a:spcAft>
            </a:pPr>
            <a:br>
              <a:rPr lang="en-US" sz="1200"/>
            </a:br>
            <a:r>
              <a:rPr lang="en-US" sz="1200">
                <a:solidFill>
                  <a:schemeClr val="accent6"/>
                </a:solidFill>
              </a:rPr>
              <a:t>Net Weight 8 oz. (227 g)</a:t>
            </a:r>
            <a:endParaRPr lang="en-US" sz="1200">
              <a:solidFill>
                <a:schemeClr val="accent6"/>
              </a:solidFill>
              <a:cs typeface="Sabon Next LT"/>
            </a:endParaRPr>
          </a:p>
        </p:txBody>
      </p:sp>
      <p:pic>
        <p:nvPicPr>
          <p:cNvPr id="9" name="Graphic 8" descr="Puppy 2 outline">
            <a:extLst>
              <a:ext uri="{FF2B5EF4-FFF2-40B4-BE49-F238E27FC236}">
                <a16:creationId xmlns:a16="http://schemas.microsoft.com/office/drawing/2014/main" id="{95AFFDE2-8D93-5AE9-8D76-E9E5FC624C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13013" y="1412507"/>
            <a:ext cx="914400" cy="914400"/>
          </a:xfrm>
          <a:prstGeom prst="rect">
            <a:avLst/>
          </a:prstGeom>
        </p:spPr>
      </p:pic>
    </p:spTree>
    <p:extLst>
      <p:ext uri="{BB962C8B-B14F-4D97-AF65-F5344CB8AC3E}">
        <p14:creationId xmlns:p14="http://schemas.microsoft.com/office/powerpoint/2010/main" val="1686213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C77CF-0D70-B6F5-49CB-E8313E316DAF}"/>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96948B2A-F22E-F40C-62B0-FAB4EB8F1868}"/>
              </a:ext>
            </a:extLst>
          </p:cNvPr>
          <p:cNvSpPr>
            <a:spLocks noGrp="1"/>
          </p:cNvSpPr>
          <p:nvPr>
            <p:ph type="title"/>
          </p:nvPr>
        </p:nvSpPr>
        <p:spPr>
          <a:xfrm>
            <a:off x="4364809" y="458181"/>
            <a:ext cx="7043617" cy="471489"/>
          </a:xfrm>
        </p:spPr>
        <p:txBody>
          <a:bodyPr anchor="t"/>
          <a:lstStyle/>
          <a:p>
            <a:r>
              <a:rPr lang="en-US" sz="3600"/>
              <a:t>Questions</a:t>
            </a:r>
            <a:endParaRPr lang="en-US"/>
          </a:p>
        </p:txBody>
      </p:sp>
      <p:sp>
        <p:nvSpPr>
          <p:cNvPr id="11" name="Content Placeholder 3">
            <a:extLst>
              <a:ext uri="{FF2B5EF4-FFF2-40B4-BE49-F238E27FC236}">
                <a16:creationId xmlns:a16="http://schemas.microsoft.com/office/drawing/2014/main" id="{3C0E5A24-254D-BA58-78F5-80DD76415666}"/>
              </a:ext>
            </a:extLst>
          </p:cNvPr>
          <p:cNvSpPr>
            <a:spLocks noGrp="1"/>
          </p:cNvSpPr>
          <p:nvPr>
            <p:ph idx="11"/>
          </p:nvPr>
        </p:nvSpPr>
        <p:spPr>
          <a:xfrm>
            <a:off x="4364808" y="1119352"/>
            <a:ext cx="7043618" cy="5451797"/>
          </a:xfrm>
        </p:spPr>
        <p:txBody>
          <a:bodyPr vert="horz" lIns="91440" tIns="0" rIns="91440" bIns="0" rtlCol="0" anchor="t">
            <a:normAutofit fontScale="92500" lnSpcReduction="10000"/>
          </a:bodyPr>
          <a:lstStyle/>
          <a:p>
            <a:pPr marL="342900" indent="-342900">
              <a:buFont typeface="Arial" panose="020B0604020202020204" pitchFamily="34" charset="0"/>
              <a:buChar char="•"/>
            </a:pPr>
            <a:r>
              <a:rPr lang="en-US" sz="2000"/>
              <a:t>Do I need a business license in addition to the Commercial Feed License?</a:t>
            </a:r>
            <a:endParaRPr lang="en-US" sz="2000">
              <a:cs typeface="Sabon Next LT"/>
            </a:endParaRPr>
          </a:p>
          <a:p>
            <a:pPr marL="690245" lvl="1" indent="-347345">
              <a:buFont typeface="Courier New" panose="020B0604020202020204" pitchFamily="34" charset="0"/>
              <a:buChar char="o"/>
            </a:pPr>
            <a:r>
              <a:rPr lang="en-US" sz="2000">
                <a:cs typeface="Sabon Next LT"/>
              </a:rPr>
              <a:t>It depends on your city/county. Please reach out to them.</a:t>
            </a:r>
          </a:p>
          <a:p>
            <a:pPr marL="342900" indent="-342900">
              <a:buFont typeface="Arial" panose="020B0604020202020204" pitchFamily="34" charset="0"/>
              <a:buChar char="•"/>
            </a:pPr>
            <a:r>
              <a:rPr lang="en-US" sz="2000">
                <a:cs typeface="Sabon Next LT"/>
              </a:rPr>
              <a:t>Do the cottage laws apply to animal food?</a:t>
            </a:r>
          </a:p>
          <a:p>
            <a:pPr marL="690245" lvl="1" indent="-347345">
              <a:buFont typeface="Courier New" panose="020B0604020202020204" pitchFamily="34" charset="0"/>
              <a:buChar char="o"/>
            </a:pPr>
            <a:r>
              <a:rPr lang="en-US" sz="2000">
                <a:cs typeface="Sabon Next LT"/>
              </a:rPr>
              <a:t>No, animal food (includes pet treats), does not fall under the cottage laws. You will need to license and register your products with the VDACS Agricultural Commodities Program (ACP).</a:t>
            </a:r>
          </a:p>
          <a:p>
            <a:pPr marL="342900" indent="-342900">
              <a:buFont typeface="Arial" panose="020B0604020202020204" pitchFamily="34" charset="0"/>
              <a:buChar char="•"/>
            </a:pPr>
            <a:r>
              <a:rPr lang="en-US" sz="2000">
                <a:cs typeface="Sabon Next LT"/>
              </a:rPr>
              <a:t>What is the CHEW exemption?</a:t>
            </a:r>
          </a:p>
          <a:p>
            <a:pPr marL="1037590" lvl="1" indent="-342900">
              <a:buFont typeface="Courier New" panose="020B0604020202020204" pitchFamily="34" charset="0"/>
              <a:buChar char="o"/>
            </a:pPr>
            <a:r>
              <a:rPr lang="en-US" sz="2000">
                <a:solidFill>
                  <a:srgbClr val="202C8F"/>
                </a:solidFill>
                <a:ea typeface="+mn-lt"/>
                <a:cs typeface="+mn-lt"/>
              </a:rPr>
              <a:t>VDACS follows the guidelines set up by AAFCO on chews and they are exempt from registration.</a:t>
            </a:r>
            <a:endParaRPr lang="en-US" sz="2000" b="1">
              <a:solidFill>
                <a:srgbClr val="202C8F"/>
              </a:solidFill>
              <a:ea typeface="+mn-lt"/>
              <a:cs typeface="+mn-lt"/>
            </a:endParaRPr>
          </a:p>
          <a:p>
            <a:pPr marL="1037590" lvl="1" indent="-342900">
              <a:buFont typeface="Courier New" panose="020B0604020202020204" pitchFamily="34" charset="0"/>
              <a:buChar char="o"/>
            </a:pPr>
            <a:r>
              <a:rPr lang="en-US" sz="2000">
                <a:solidFill>
                  <a:srgbClr val="202C8F"/>
                </a:solidFill>
                <a:ea typeface="+mn-lt"/>
                <a:cs typeface="+mn-lt"/>
              </a:rPr>
              <a:t>These products </a:t>
            </a:r>
            <a:r>
              <a:rPr lang="en-US" sz="2000" u="sng">
                <a:solidFill>
                  <a:srgbClr val="202C8F"/>
                </a:solidFill>
                <a:ea typeface="+mn-lt"/>
                <a:cs typeface="+mn-lt"/>
              </a:rPr>
              <a:t>do not </a:t>
            </a:r>
            <a:r>
              <a:rPr lang="en-US" sz="2000">
                <a:solidFill>
                  <a:srgbClr val="202C8F"/>
                </a:solidFill>
                <a:ea typeface="+mn-lt"/>
                <a:cs typeface="+mn-lt"/>
              </a:rPr>
              <a:t>bear a calorie content or guaranteed analysis, nor any nutritional claims in labeling.</a:t>
            </a:r>
            <a:endParaRPr lang="en-US">
              <a:solidFill>
                <a:srgbClr val="1F2C8F"/>
              </a:solidFill>
              <a:cs typeface="Sabon Next LT"/>
            </a:endParaRPr>
          </a:p>
          <a:p>
            <a:pPr marL="1037590" lvl="1" indent="-342900">
              <a:buFont typeface="Courier New" panose="020B0604020202020204" pitchFamily="34" charset="0"/>
              <a:buChar char="o"/>
            </a:pPr>
            <a:r>
              <a:rPr lang="en-US" sz="2000">
                <a:solidFill>
                  <a:srgbClr val="202C8F"/>
                </a:solidFill>
                <a:cs typeface="Sabon Next LT"/>
              </a:rPr>
              <a:t>Ex. All chews, bones, toys and exercisers made of animal skin, hide, wood or manmade materials, hooves, ears, animal bones, ligaments, snouts, </a:t>
            </a:r>
            <a:r>
              <a:rPr lang="en-US" sz="2000" err="1">
                <a:solidFill>
                  <a:srgbClr val="202C8F"/>
                </a:solidFill>
                <a:cs typeface="Sabon Next LT"/>
              </a:rPr>
              <a:t>pizzles</a:t>
            </a:r>
            <a:endParaRPr lang="en-US" err="1">
              <a:cs typeface="Sabon Next LT"/>
            </a:endParaRPr>
          </a:p>
          <a:p>
            <a:pPr marL="1037590" lvl="1" indent="-342900">
              <a:buFont typeface="Courier New" panose="020B0604020202020204" pitchFamily="34" charset="0"/>
              <a:buChar char="o"/>
            </a:pPr>
            <a:r>
              <a:rPr lang="en-US" sz="2000" b="1">
                <a:solidFill>
                  <a:srgbClr val="202C8F"/>
                </a:solidFill>
                <a:ea typeface="+mn-lt"/>
                <a:cs typeface="+mn-lt"/>
              </a:rPr>
              <a:t>Visit the AAFCO website for more info: </a:t>
            </a:r>
            <a:endParaRPr lang="en-US" sz="2000">
              <a:solidFill>
                <a:srgbClr val="202C8F"/>
              </a:solidFill>
              <a:ea typeface="+mn-lt"/>
              <a:cs typeface="+mn-lt"/>
            </a:endParaRPr>
          </a:p>
          <a:p>
            <a:pPr marL="1028700" lvl="2" indent="0">
              <a:buNone/>
            </a:pPr>
            <a:r>
              <a:rPr lang="en-US" sz="2000">
                <a:solidFill>
                  <a:srgbClr val="202C8F"/>
                </a:solidFill>
                <a:ea typeface="+mn-lt"/>
                <a:cs typeface="+mn-lt"/>
                <a:hlinkClick r:id="rId2"/>
              </a:rPr>
              <a:t>Treats</a:t>
            </a:r>
            <a:r>
              <a:rPr lang="en-US" sz="2000">
                <a:solidFill>
                  <a:srgbClr val="202C8F"/>
                </a:solidFill>
                <a:ea typeface="+mn-lt"/>
                <a:cs typeface="+mn-lt"/>
                <a:hlinkClick r:id="rId2">
                  <a:extLst>
                    <a:ext uri="{A12FA001-AC4F-418D-AE19-62706E023703}">
                      <ahyp:hlinkClr xmlns:ahyp="http://schemas.microsoft.com/office/drawing/2018/hyperlinkcolor" val="tx"/>
                    </a:ext>
                  </a:extLst>
                </a:hlinkClick>
              </a:rPr>
              <a:t> and Chews | AAFCO</a:t>
            </a:r>
            <a:endParaRPr lang="en-US" sz="2000">
              <a:solidFill>
                <a:srgbClr val="202C8F"/>
              </a:solidFill>
              <a:ea typeface="+mn-lt"/>
              <a:cs typeface="+mn-lt"/>
            </a:endParaRPr>
          </a:p>
          <a:p>
            <a:pPr marL="690245" lvl="1" indent="-342900"/>
            <a:endParaRPr lang="en-US" sz="2000">
              <a:cs typeface="Sabon Next LT"/>
            </a:endParaRPr>
          </a:p>
        </p:txBody>
      </p:sp>
    </p:spTree>
    <p:extLst>
      <p:ext uri="{BB962C8B-B14F-4D97-AF65-F5344CB8AC3E}">
        <p14:creationId xmlns:p14="http://schemas.microsoft.com/office/powerpoint/2010/main" val="3176501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9260226-6E47-51EA-92D2-361B73F5A162}"/>
              </a:ext>
            </a:extLst>
          </p:cNvPr>
          <p:cNvSpPr>
            <a:spLocks noGrp="1"/>
          </p:cNvSpPr>
          <p:nvPr>
            <p:ph type="title"/>
          </p:nvPr>
        </p:nvSpPr>
        <p:spPr>
          <a:xfrm>
            <a:off x="4364809" y="458181"/>
            <a:ext cx="7043617" cy="471489"/>
          </a:xfrm>
        </p:spPr>
        <p:txBody>
          <a:bodyPr anchor="t"/>
          <a:lstStyle/>
          <a:p>
            <a:r>
              <a:rPr lang="en-US" sz="3600"/>
              <a:t>Questions</a:t>
            </a:r>
            <a:endParaRPr lang="en-US"/>
          </a:p>
        </p:txBody>
      </p:sp>
      <p:sp>
        <p:nvSpPr>
          <p:cNvPr id="11" name="Content Placeholder 3">
            <a:extLst>
              <a:ext uri="{FF2B5EF4-FFF2-40B4-BE49-F238E27FC236}">
                <a16:creationId xmlns:a16="http://schemas.microsoft.com/office/drawing/2014/main" id="{FC4D24B9-07BF-ECF5-9E80-AD901EB72BE8}"/>
              </a:ext>
            </a:extLst>
          </p:cNvPr>
          <p:cNvSpPr>
            <a:spLocks noGrp="1"/>
          </p:cNvSpPr>
          <p:nvPr>
            <p:ph idx="11"/>
          </p:nvPr>
        </p:nvSpPr>
        <p:spPr>
          <a:xfrm>
            <a:off x="4364808" y="1119352"/>
            <a:ext cx="7043618" cy="5276022"/>
          </a:xfrm>
        </p:spPr>
        <p:txBody>
          <a:bodyPr vert="horz" lIns="91440" tIns="0" rIns="91440" bIns="0" rtlCol="0" anchor="t">
            <a:normAutofit/>
          </a:bodyPr>
          <a:lstStyle/>
          <a:p>
            <a:pPr marL="342900" indent="-342900">
              <a:buFont typeface="Arial" panose="020B0604020202020204" pitchFamily="34" charset="0"/>
              <a:buChar char="•"/>
            </a:pPr>
            <a:r>
              <a:rPr lang="en-US" sz="2200"/>
              <a:t>Are dehydrated or freeze-dried chicken feet allowed without a commercial kitchen?</a:t>
            </a:r>
            <a:endParaRPr lang="en-US">
              <a:cs typeface="Sabon Next LT"/>
            </a:endParaRPr>
          </a:p>
          <a:p>
            <a:pPr marL="690245" lvl="1" indent="-342900">
              <a:buFont typeface="Courier New" panose="020B0604020202020204" pitchFamily="34" charset="0"/>
              <a:buChar char="o"/>
            </a:pPr>
            <a:r>
              <a:rPr lang="en-US" sz="2200"/>
              <a:t>If this is an animal food, yes.</a:t>
            </a:r>
            <a:endParaRPr lang="en-US" sz="2200">
              <a:cs typeface="Sabon Next LT"/>
            </a:endParaRPr>
          </a:p>
          <a:p>
            <a:pPr marL="342900" indent="-342900">
              <a:buFont typeface="Arial" panose="020B0604020202020204" pitchFamily="34" charset="0"/>
              <a:buChar char="•"/>
            </a:pPr>
            <a:r>
              <a:rPr lang="en-US" sz="2200"/>
              <a:t>Does pet food have to be at a certain temperature, what are the guidelines? </a:t>
            </a:r>
            <a:endParaRPr lang="en-US" sz="2200">
              <a:cs typeface="Sabon Next LT"/>
            </a:endParaRPr>
          </a:p>
          <a:p>
            <a:pPr marL="804545" lvl="1" indent="-457200">
              <a:buFont typeface="Courier New" panose="020B0604020202020204" pitchFamily="34" charset="0"/>
              <a:buChar char="o"/>
            </a:pPr>
            <a:r>
              <a:rPr lang="en-US" sz="2200"/>
              <a:t>It depends on the product. If it’s a temperature-controlled product i.e. frozen pup cup, it must be kept at a temperature to prevent adulteration.</a:t>
            </a:r>
            <a:endParaRPr lang="en-US" sz="2200">
              <a:cs typeface="Sabon Next LT"/>
            </a:endParaRPr>
          </a:p>
          <a:p>
            <a:pPr marL="342900" indent="-342900">
              <a:buFont typeface="Arial" panose="020B0604020202020204" pitchFamily="34" charset="0"/>
              <a:buChar char="•"/>
            </a:pPr>
            <a:r>
              <a:rPr lang="en-US" sz="2200"/>
              <a:t>How do you go about starting an onsite dog food company?</a:t>
            </a:r>
            <a:endParaRPr lang="en-US" sz="2200">
              <a:cs typeface="Sabon Next LT"/>
            </a:endParaRPr>
          </a:p>
          <a:p>
            <a:pPr marL="690245" lvl="1" indent="-342900">
              <a:buFont typeface="Courier New" panose="020B0604020202020204" pitchFamily="34" charset="0"/>
              <a:buChar char="o"/>
            </a:pPr>
            <a:r>
              <a:rPr lang="en-US" sz="2200"/>
              <a:t>Please find us on the VDACS Website or you can contact the Agricultural Commodities Program (ACP). We will provide you with the information and documents needed to become licensed and registered.</a:t>
            </a:r>
            <a:endParaRPr lang="en-US" sz="2200">
              <a:cs typeface="Sabon Next LT"/>
            </a:endParaRPr>
          </a:p>
        </p:txBody>
      </p:sp>
    </p:spTree>
    <p:extLst>
      <p:ext uri="{BB962C8B-B14F-4D97-AF65-F5344CB8AC3E}">
        <p14:creationId xmlns:p14="http://schemas.microsoft.com/office/powerpoint/2010/main" val="3676108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3DDBA-A2FA-533C-BC49-4B4DDCFCFFA4}"/>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07C55AE3-AA69-0525-A4C3-619D83995250}"/>
              </a:ext>
            </a:extLst>
          </p:cNvPr>
          <p:cNvSpPr>
            <a:spLocks noGrp="1"/>
          </p:cNvSpPr>
          <p:nvPr>
            <p:ph type="title"/>
          </p:nvPr>
        </p:nvSpPr>
        <p:spPr>
          <a:xfrm>
            <a:off x="4364809" y="458181"/>
            <a:ext cx="7043617" cy="471489"/>
          </a:xfrm>
        </p:spPr>
        <p:txBody>
          <a:bodyPr anchor="t"/>
          <a:lstStyle/>
          <a:p>
            <a:r>
              <a:rPr lang="en-US" sz="3600"/>
              <a:t>Questions</a:t>
            </a:r>
            <a:endParaRPr lang="en-US"/>
          </a:p>
        </p:txBody>
      </p:sp>
      <p:sp>
        <p:nvSpPr>
          <p:cNvPr id="11" name="Content Placeholder 3">
            <a:extLst>
              <a:ext uri="{FF2B5EF4-FFF2-40B4-BE49-F238E27FC236}">
                <a16:creationId xmlns:a16="http://schemas.microsoft.com/office/drawing/2014/main" id="{DA57FA86-8BBD-C21A-6089-07BF345240A2}"/>
              </a:ext>
            </a:extLst>
          </p:cNvPr>
          <p:cNvSpPr>
            <a:spLocks noGrp="1"/>
          </p:cNvSpPr>
          <p:nvPr>
            <p:ph idx="11"/>
          </p:nvPr>
        </p:nvSpPr>
        <p:spPr>
          <a:xfrm>
            <a:off x="4364808" y="1119352"/>
            <a:ext cx="7043618" cy="4922631"/>
          </a:xfrm>
        </p:spPr>
        <p:txBody>
          <a:bodyPr vert="horz" lIns="91440" tIns="0" rIns="91440" bIns="0" rtlCol="0" anchor="t">
            <a:normAutofit fontScale="92500"/>
          </a:bodyPr>
          <a:lstStyle/>
          <a:p>
            <a:pPr marL="342900" indent="-342900">
              <a:buFont typeface="Arial" panose="020B0604020202020204" pitchFamily="34" charset="0"/>
              <a:buChar char="•"/>
            </a:pPr>
            <a:r>
              <a:rPr lang="en-US"/>
              <a:t>Where do you find insurance for starting a dog food company at a farmers’ market?</a:t>
            </a:r>
          </a:p>
          <a:p>
            <a:pPr marL="690245" lvl="1" indent="-342900">
              <a:buFont typeface="Courier New" panose="020B0604020202020204" pitchFamily="34" charset="0"/>
              <a:buChar char="o"/>
            </a:pPr>
            <a:r>
              <a:rPr lang="en-US"/>
              <a:t>Reach out to your insurance agent for help.</a:t>
            </a:r>
            <a:endParaRPr lang="en-US">
              <a:cs typeface="Sabon Next LT"/>
            </a:endParaRPr>
          </a:p>
          <a:p>
            <a:pPr marL="342900" indent="-342900">
              <a:buFont typeface="Arial" panose="020B0604020202020204" pitchFamily="34" charset="0"/>
              <a:buChar char="•"/>
            </a:pPr>
            <a:r>
              <a:rPr lang="en-US"/>
              <a:t>Can you sell pet food/snacks at more than farmers markets and wholesale without a commercial kitchen?</a:t>
            </a:r>
            <a:endParaRPr lang="en-US">
              <a:cs typeface="Sabon Next LT"/>
            </a:endParaRPr>
          </a:p>
          <a:p>
            <a:pPr marL="690245" lvl="1" indent="-342900">
              <a:buFont typeface="Courier New" panose="020B0604020202020204" pitchFamily="34" charset="0"/>
              <a:buChar char="o"/>
            </a:pPr>
            <a:r>
              <a:rPr lang="en-US"/>
              <a:t>Yes, you can sell animal food without a commercial kitchen but are still required to license and if applicable, register products. </a:t>
            </a:r>
            <a:endParaRPr lang="en-US">
              <a:cs typeface="Sabon Next LT"/>
            </a:endParaRPr>
          </a:p>
          <a:p>
            <a:pPr marL="342900" indent="-342900">
              <a:buFont typeface="Arial" panose="020B0604020202020204" pitchFamily="34" charset="0"/>
              <a:buChar char="•"/>
            </a:pPr>
            <a:r>
              <a:rPr lang="en-US"/>
              <a:t>Ground poultry as Pet Food i.e. Beef, Pork, Chicken, Turkey</a:t>
            </a:r>
            <a:endParaRPr lang="en-US">
              <a:cs typeface="Sabon Next LT"/>
            </a:endParaRPr>
          </a:p>
          <a:p>
            <a:pPr marL="690245" lvl="1" indent="-342900">
              <a:buFont typeface="Courier New" panose="020B0604020202020204" pitchFamily="34" charset="0"/>
              <a:buChar char="o"/>
            </a:pPr>
            <a:r>
              <a:rPr lang="en-US"/>
              <a:t>Yes, you can sell ground meat as a supplemental pet food, but it must be kept under conditions to prevent adulteration i.e. spoilage, contamination.</a:t>
            </a:r>
            <a:endParaRPr lang="en-US">
              <a:cs typeface="Sabon Next LT"/>
            </a:endParaRPr>
          </a:p>
        </p:txBody>
      </p:sp>
    </p:spTree>
    <p:extLst>
      <p:ext uri="{BB962C8B-B14F-4D97-AF65-F5344CB8AC3E}">
        <p14:creationId xmlns:p14="http://schemas.microsoft.com/office/powerpoint/2010/main" val="425142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1072-4A77-DB4D-DF41-58EADB7DA94E}"/>
              </a:ext>
            </a:extLst>
          </p:cNvPr>
          <p:cNvSpPr>
            <a:spLocks noGrp="1"/>
          </p:cNvSpPr>
          <p:nvPr>
            <p:ph type="title"/>
          </p:nvPr>
        </p:nvSpPr>
        <p:spPr>
          <a:xfrm>
            <a:off x="914400" y="1057274"/>
            <a:ext cx="6583680" cy="1531357"/>
          </a:xfrm>
        </p:spPr>
        <p:txBody>
          <a:bodyPr/>
          <a:lstStyle/>
          <a:p>
            <a:r>
              <a:rPr lang="en-US"/>
              <a:t>Requirements</a:t>
            </a:r>
            <a:br>
              <a:rPr lang="en-US"/>
            </a:br>
            <a:br>
              <a:rPr lang="en-US"/>
            </a:br>
            <a:endParaRPr lang="en-US"/>
          </a:p>
        </p:txBody>
      </p:sp>
      <p:sp>
        <p:nvSpPr>
          <p:cNvPr id="3" name="TextBox 2">
            <a:extLst>
              <a:ext uri="{FF2B5EF4-FFF2-40B4-BE49-F238E27FC236}">
                <a16:creationId xmlns:a16="http://schemas.microsoft.com/office/drawing/2014/main" id="{EC7813D8-38A2-37CA-7C8E-B0F4C4F96390}"/>
              </a:ext>
            </a:extLst>
          </p:cNvPr>
          <p:cNvSpPr txBox="1"/>
          <p:nvPr/>
        </p:nvSpPr>
        <p:spPr>
          <a:xfrm>
            <a:off x="915610" y="1826380"/>
            <a:ext cx="6331855"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q"/>
            </a:pPr>
            <a:r>
              <a:rPr lang="en-US" sz="3200" dirty="0">
                <a:solidFill>
                  <a:srgbClr val="202C8F"/>
                </a:solidFill>
                <a:cs typeface="Sabon Next LT"/>
              </a:rPr>
              <a:t>FEES</a:t>
            </a:r>
          </a:p>
          <a:p>
            <a:pPr marL="285750" indent="-285750">
              <a:buFont typeface="Wingdings"/>
              <a:buChar char="q"/>
            </a:pPr>
            <a:r>
              <a:rPr lang="en-US" sz="3200" dirty="0">
                <a:solidFill>
                  <a:srgbClr val="202C8F"/>
                </a:solidFill>
                <a:cs typeface="Sabon Next LT"/>
              </a:rPr>
              <a:t>REGISTRATION FORMS</a:t>
            </a:r>
          </a:p>
          <a:p>
            <a:pPr marL="285750" indent="-285750" algn="l">
              <a:buFont typeface="Wingdings"/>
              <a:buChar char="q"/>
            </a:pPr>
            <a:r>
              <a:rPr lang="en-US" sz="3200" dirty="0">
                <a:solidFill>
                  <a:srgbClr val="202C8F"/>
                </a:solidFill>
                <a:cs typeface="Sabon Next LT"/>
              </a:rPr>
              <a:t>TONNAGE</a:t>
            </a:r>
          </a:p>
          <a:p>
            <a:pPr marL="285750" indent="-285750">
              <a:buFont typeface="Wingdings"/>
              <a:buChar char="q"/>
            </a:pPr>
            <a:r>
              <a:rPr lang="en-US" sz="3200" dirty="0">
                <a:solidFill>
                  <a:srgbClr val="202C8F"/>
                </a:solidFill>
                <a:cs typeface="Sabon Next LT"/>
              </a:rPr>
              <a:t>MANUFACTURING</a:t>
            </a:r>
          </a:p>
          <a:p>
            <a:pPr marL="285750" indent="-285750">
              <a:buFont typeface="Wingdings"/>
              <a:buChar char="q"/>
            </a:pPr>
            <a:r>
              <a:rPr lang="en-US" sz="3200" dirty="0">
                <a:solidFill>
                  <a:srgbClr val="202C8F"/>
                </a:solidFill>
                <a:cs typeface="Sabon Next LT"/>
              </a:rPr>
              <a:t>LABELING</a:t>
            </a:r>
          </a:p>
        </p:txBody>
      </p:sp>
    </p:spTree>
    <p:extLst>
      <p:ext uri="{BB962C8B-B14F-4D97-AF65-F5344CB8AC3E}">
        <p14:creationId xmlns:p14="http://schemas.microsoft.com/office/powerpoint/2010/main" val="3913219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22C5-0C9E-B582-A8FE-B45E70A01E7F}"/>
              </a:ext>
            </a:extLst>
          </p:cNvPr>
          <p:cNvSpPr>
            <a:spLocks noGrp="1"/>
          </p:cNvSpPr>
          <p:nvPr>
            <p:ph type="ctrTitle"/>
          </p:nvPr>
        </p:nvSpPr>
        <p:spPr>
          <a:xfrm>
            <a:off x="914401" y="849782"/>
            <a:ext cx="5715000" cy="2727709"/>
          </a:xfrm>
        </p:spPr>
        <p:txBody>
          <a:bodyPr/>
          <a:lstStyle/>
          <a:p>
            <a:r>
              <a:rPr lang="en-US"/>
              <a:t>Thank </a:t>
            </a:r>
            <a:br>
              <a:rPr lang="en-US"/>
            </a:br>
            <a:r>
              <a:rPr lang="en-US"/>
              <a:t>you</a:t>
            </a:r>
          </a:p>
        </p:txBody>
      </p:sp>
    </p:spTree>
    <p:extLst>
      <p:ext uri="{BB962C8B-B14F-4D97-AF65-F5344CB8AC3E}">
        <p14:creationId xmlns:p14="http://schemas.microsoft.com/office/powerpoint/2010/main" val="1973173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428A34-C533-657F-2AE6-035CA5CB51C3}"/>
              </a:ext>
            </a:extLst>
          </p:cNvPr>
          <p:cNvSpPr txBox="1"/>
          <p:nvPr/>
        </p:nvSpPr>
        <p:spPr>
          <a:xfrm>
            <a:off x="999067" y="1528591"/>
            <a:ext cx="8701234" cy="3826689"/>
          </a:xfrm>
          <a:prstGeom prst="rect">
            <a:avLst/>
          </a:prstGeom>
          <a:noFill/>
        </p:spPr>
        <p:txBody>
          <a:bodyPr wrap="square" lIns="91440" tIns="45720" rIns="91440" bIns="45720" rtlCol="0" anchor="t">
            <a:spAutoFit/>
          </a:bodyPr>
          <a:lstStyle/>
          <a:p>
            <a:r>
              <a:rPr lang="en-US" sz="2800">
                <a:solidFill>
                  <a:schemeClr val="accent6"/>
                </a:solidFill>
                <a:latin typeface="Arial"/>
                <a:cs typeface="Arial"/>
              </a:rPr>
              <a:t>Commercial Feed License</a:t>
            </a:r>
          </a:p>
          <a:p>
            <a:pPr marL="285750" indent="-285750">
              <a:lnSpc>
                <a:spcPct val="150000"/>
              </a:lnSpc>
              <a:buFont typeface="Arial" panose="020B0604020202020204" pitchFamily="34" charset="0"/>
              <a:buChar char="•"/>
            </a:pPr>
            <a:r>
              <a:rPr lang="en-US">
                <a:solidFill>
                  <a:schemeClr val="accent6"/>
                </a:solidFill>
                <a:latin typeface="Arial"/>
                <a:cs typeface="Arial"/>
              </a:rPr>
              <a:t>Licensing year is January 1</a:t>
            </a:r>
            <a:r>
              <a:rPr lang="en-US" baseline="30000">
                <a:solidFill>
                  <a:schemeClr val="accent6"/>
                </a:solidFill>
                <a:latin typeface="Arial"/>
                <a:cs typeface="Arial"/>
              </a:rPr>
              <a:t>st</a:t>
            </a:r>
            <a:r>
              <a:rPr lang="en-US">
                <a:solidFill>
                  <a:schemeClr val="accent6"/>
                </a:solidFill>
                <a:latin typeface="Arial"/>
                <a:cs typeface="Arial"/>
              </a:rPr>
              <a:t> – December 31</a:t>
            </a:r>
            <a:r>
              <a:rPr lang="en-US" baseline="30000">
                <a:solidFill>
                  <a:schemeClr val="accent6"/>
                </a:solidFill>
                <a:latin typeface="Arial"/>
                <a:cs typeface="Arial"/>
              </a:rPr>
              <a:t>st</a:t>
            </a:r>
            <a:r>
              <a:rPr lang="en-US">
                <a:solidFill>
                  <a:schemeClr val="accent6"/>
                </a:solidFill>
                <a:latin typeface="Arial"/>
                <a:cs typeface="Arial"/>
              </a:rPr>
              <a:t> </a:t>
            </a:r>
          </a:p>
          <a:p>
            <a:pPr marL="742950" lvl="1" indent="-285750">
              <a:lnSpc>
                <a:spcPct val="150000"/>
              </a:lnSpc>
              <a:buFont typeface="Arial" panose="020B0604020202020204" pitchFamily="34" charset="0"/>
              <a:buChar char="•"/>
            </a:pPr>
            <a:r>
              <a:rPr lang="en-US">
                <a:solidFill>
                  <a:schemeClr val="accent6"/>
                </a:solidFill>
                <a:latin typeface="Arial"/>
                <a:cs typeface="Arial"/>
              </a:rPr>
              <a:t>License = $50 per year</a:t>
            </a:r>
          </a:p>
          <a:p>
            <a:endParaRPr lang="en-US" sz="2800">
              <a:solidFill>
                <a:schemeClr val="accent6"/>
              </a:solidFill>
              <a:latin typeface="Arial" panose="020B0604020202020204" pitchFamily="34" charset="0"/>
              <a:cs typeface="Arial" panose="020B0604020202020204" pitchFamily="34" charset="0"/>
            </a:endParaRPr>
          </a:p>
          <a:p>
            <a:r>
              <a:rPr lang="en-US" sz="2800">
                <a:solidFill>
                  <a:schemeClr val="accent6"/>
                </a:solidFill>
                <a:latin typeface="Arial"/>
                <a:cs typeface="Arial"/>
              </a:rPr>
              <a:t>Product Registrations </a:t>
            </a:r>
          </a:p>
          <a:p>
            <a:pPr marL="285750" indent="-285750">
              <a:lnSpc>
                <a:spcPct val="150000"/>
              </a:lnSpc>
              <a:buFont typeface="Arial" panose="020B0604020202020204" pitchFamily="34" charset="0"/>
              <a:buChar char="•"/>
            </a:pPr>
            <a:r>
              <a:rPr lang="en-US">
                <a:solidFill>
                  <a:schemeClr val="accent6"/>
                </a:solidFill>
                <a:latin typeface="Arial"/>
                <a:cs typeface="Arial"/>
              </a:rPr>
              <a:t>Registration year is the same a licensing, January 1</a:t>
            </a:r>
            <a:r>
              <a:rPr lang="en-US" baseline="30000">
                <a:solidFill>
                  <a:schemeClr val="accent6"/>
                </a:solidFill>
                <a:latin typeface="Arial"/>
                <a:cs typeface="Arial"/>
              </a:rPr>
              <a:t>st</a:t>
            </a:r>
            <a:r>
              <a:rPr lang="en-US">
                <a:solidFill>
                  <a:schemeClr val="accent6"/>
                </a:solidFill>
                <a:latin typeface="Arial"/>
                <a:cs typeface="Arial"/>
              </a:rPr>
              <a:t> – December 31</a:t>
            </a:r>
            <a:r>
              <a:rPr lang="en-US" baseline="30000">
                <a:solidFill>
                  <a:schemeClr val="accent6"/>
                </a:solidFill>
                <a:latin typeface="Arial"/>
                <a:cs typeface="Arial"/>
              </a:rPr>
              <a:t>st</a:t>
            </a:r>
            <a:r>
              <a:rPr lang="en-US">
                <a:solidFill>
                  <a:schemeClr val="accent6"/>
                </a:solidFill>
                <a:latin typeface="Arial"/>
                <a:cs typeface="Arial"/>
              </a:rPr>
              <a:t> </a:t>
            </a:r>
          </a:p>
          <a:p>
            <a:pPr marL="742950" lvl="1" indent="-285750">
              <a:lnSpc>
                <a:spcPct val="150000"/>
              </a:lnSpc>
              <a:buFont typeface="Arial" panose="020B0604020202020204" pitchFamily="34" charset="0"/>
              <a:buChar char="•"/>
            </a:pPr>
            <a:r>
              <a:rPr lang="en-US">
                <a:solidFill>
                  <a:schemeClr val="accent6"/>
                </a:solidFill>
                <a:latin typeface="Arial"/>
                <a:cs typeface="Arial"/>
              </a:rPr>
              <a:t>Small Package Product Registration = $50 per product per year</a:t>
            </a:r>
          </a:p>
          <a:p>
            <a:pPr marL="742950" lvl="1" indent="-285750">
              <a:lnSpc>
                <a:spcPct val="150000"/>
              </a:lnSpc>
              <a:buFont typeface="Arial" panose="020B0604020202020204" pitchFamily="34" charset="0"/>
              <a:buChar char="•"/>
            </a:pPr>
            <a:r>
              <a:rPr lang="en-US">
                <a:solidFill>
                  <a:schemeClr val="accent6"/>
                </a:solidFill>
                <a:latin typeface="Arial"/>
                <a:cs typeface="Arial"/>
              </a:rPr>
              <a:t>See Product Registration Form for Alternative Product Pricing</a:t>
            </a:r>
          </a:p>
          <a:p>
            <a:pPr lvl="1">
              <a:lnSpc>
                <a:spcPct val="150000"/>
              </a:lnSpc>
            </a:pPr>
            <a:endParaRPr lang="en-US">
              <a:solidFill>
                <a:schemeClr val="accent6"/>
              </a:solidFill>
              <a:latin typeface="Arial"/>
              <a:cs typeface="Arial"/>
            </a:endParaRPr>
          </a:p>
        </p:txBody>
      </p:sp>
      <p:sp>
        <p:nvSpPr>
          <p:cNvPr id="9" name="Title 1">
            <a:extLst>
              <a:ext uri="{FF2B5EF4-FFF2-40B4-BE49-F238E27FC236}">
                <a16:creationId xmlns:a16="http://schemas.microsoft.com/office/drawing/2014/main" id="{5C55F63F-FC21-EC78-3E3F-85E208BB29AA}"/>
              </a:ext>
            </a:extLst>
          </p:cNvPr>
          <p:cNvSpPr txBox="1">
            <a:spLocks/>
          </p:cNvSpPr>
          <p:nvPr/>
        </p:nvSpPr>
        <p:spPr>
          <a:xfrm>
            <a:off x="914400" y="940858"/>
            <a:ext cx="5259554" cy="598104"/>
          </a:xfrm>
          <a:prstGeom prst="rect">
            <a:avLst/>
          </a:prstGeom>
        </p:spPr>
        <p:txBody>
          <a:bodyPr vert="horz" lIns="91440" tIns="0" rIns="91440" bIns="0" rtlCol="0" anchor="t" anchorCtr="0">
            <a:normAutofit/>
          </a:bodyPr>
          <a:lstStyle>
            <a:lvl1pPr algn="l" defTabSz="914400" rtl="0" eaLnBrk="1" latinLnBrk="0" hangingPunct="1">
              <a:lnSpc>
                <a:spcPct val="100000"/>
              </a:lnSpc>
              <a:spcBef>
                <a:spcPct val="0"/>
              </a:spcBef>
              <a:buNone/>
              <a:defRPr sz="3600" b="1" kern="1200" cap="all" baseline="0">
                <a:solidFill>
                  <a:schemeClr val="accent6"/>
                </a:solidFill>
                <a:latin typeface="+mj-lt"/>
                <a:ea typeface="+mj-ea"/>
                <a:cs typeface="+mj-cs"/>
              </a:defRPr>
            </a:lvl1pPr>
          </a:lstStyle>
          <a:p>
            <a:r>
              <a:rPr lang="en-US"/>
              <a:t>FEES</a:t>
            </a:r>
          </a:p>
        </p:txBody>
      </p:sp>
    </p:spTree>
    <p:extLst>
      <p:ext uri="{BB962C8B-B14F-4D97-AF65-F5344CB8AC3E}">
        <p14:creationId xmlns:p14="http://schemas.microsoft.com/office/powerpoint/2010/main" val="2906491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51EF7-A653-FB7D-AB57-6A5FC345121C}"/>
              </a:ext>
            </a:extLst>
          </p:cNvPr>
          <p:cNvSpPr>
            <a:spLocks noGrp="1"/>
          </p:cNvSpPr>
          <p:nvPr>
            <p:ph type="title"/>
          </p:nvPr>
        </p:nvSpPr>
        <p:spPr/>
        <p:txBody>
          <a:bodyPr/>
          <a:lstStyle/>
          <a:p>
            <a:r>
              <a:rPr lang="en-US"/>
              <a:t>License Registration FORM</a:t>
            </a:r>
          </a:p>
        </p:txBody>
      </p:sp>
      <p:pic>
        <p:nvPicPr>
          <p:cNvPr id="8" name="Content Placeholder 7">
            <a:extLst>
              <a:ext uri="{FF2B5EF4-FFF2-40B4-BE49-F238E27FC236}">
                <a16:creationId xmlns:a16="http://schemas.microsoft.com/office/drawing/2014/main" id="{79E9321C-5AC8-7101-37A8-ED9A02D44F38}"/>
              </a:ext>
            </a:extLst>
          </p:cNvPr>
          <p:cNvPicPr>
            <a:picLocks noGrp="1" noChangeAspect="1"/>
          </p:cNvPicPr>
          <p:nvPr>
            <p:ph idx="1"/>
          </p:nvPr>
        </p:nvPicPr>
        <p:blipFill>
          <a:blip r:embed="rId2"/>
          <a:stretch>
            <a:fillRect/>
          </a:stretch>
        </p:blipFill>
        <p:spPr>
          <a:xfrm>
            <a:off x="6165033" y="263879"/>
            <a:ext cx="5095363" cy="634561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1" name="TextBox 10">
            <a:extLst>
              <a:ext uri="{FF2B5EF4-FFF2-40B4-BE49-F238E27FC236}">
                <a16:creationId xmlns:a16="http://schemas.microsoft.com/office/drawing/2014/main" id="{5BD5CC6C-629A-416D-4FCB-A7D2BFDE689B}"/>
              </a:ext>
            </a:extLst>
          </p:cNvPr>
          <p:cNvSpPr txBox="1"/>
          <p:nvPr/>
        </p:nvSpPr>
        <p:spPr>
          <a:xfrm>
            <a:off x="911981" y="3690015"/>
            <a:ext cx="480568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202C8F"/>
                </a:solidFill>
                <a:cs typeface="Sabon Next LT"/>
              </a:rPr>
              <a:t>A </a:t>
            </a:r>
            <a:r>
              <a:rPr lang="en-US" b="1" u="sng" dirty="0">
                <a:solidFill>
                  <a:srgbClr val="202C8F"/>
                </a:solidFill>
                <a:cs typeface="Sabon Next LT"/>
              </a:rPr>
              <a:t>downloadable</a:t>
            </a:r>
            <a:r>
              <a:rPr lang="en-US" dirty="0">
                <a:solidFill>
                  <a:srgbClr val="202C8F"/>
                </a:solidFill>
                <a:cs typeface="Sabon Next LT"/>
              </a:rPr>
              <a:t> version of the registration packet, which includes the license registration and product registration forms, is available at:</a:t>
            </a:r>
          </a:p>
          <a:p>
            <a:endParaRPr lang="en-US" dirty="0">
              <a:cs typeface="Sabon Next LT"/>
            </a:endParaRPr>
          </a:p>
          <a:p>
            <a:r>
              <a:rPr lang="en-US" dirty="0">
                <a:ea typeface="+mn-lt"/>
                <a:cs typeface="+mn-lt"/>
                <a:hlinkClick r:id="rId3"/>
              </a:rPr>
              <a:t>https://www.vdacs.virginia.gov/pdf/reg-feed.pdf</a:t>
            </a:r>
            <a:endParaRPr lang="en-US" dirty="0">
              <a:ea typeface="+mn-lt"/>
              <a:cs typeface="+mn-lt"/>
            </a:endParaRPr>
          </a:p>
          <a:p>
            <a:endParaRPr lang="en-US" dirty="0">
              <a:cs typeface="Sabon Next LT"/>
            </a:endParaRPr>
          </a:p>
        </p:txBody>
      </p:sp>
    </p:spTree>
    <p:extLst>
      <p:ext uri="{BB962C8B-B14F-4D97-AF65-F5344CB8AC3E}">
        <p14:creationId xmlns:p14="http://schemas.microsoft.com/office/powerpoint/2010/main" val="824930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23D17-C07D-7558-1C08-34658866BBE7}"/>
              </a:ext>
            </a:extLst>
          </p:cNvPr>
          <p:cNvSpPr>
            <a:spLocks noGrp="1"/>
          </p:cNvSpPr>
          <p:nvPr>
            <p:ph type="title"/>
          </p:nvPr>
        </p:nvSpPr>
        <p:spPr>
          <a:xfrm>
            <a:off x="1761865" y="398084"/>
            <a:ext cx="8669358" cy="636147"/>
          </a:xfrm>
        </p:spPr>
        <p:txBody>
          <a:bodyPr/>
          <a:lstStyle/>
          <a:p>
            <a:r>
              <a:rPr lang="en-US" dirty="0"/>
              <a:t>Product REGISTRATION Form</a:t>
            </a:r>
          </a:p>
        </p:txBody>
      </p:sp>
      <p:pic>
        <p:nvPicPr>
          <p:cNvPr id="5" name="Content Placeholder 4">
            <a:extLst>
              <a:ext uri="{FF2B5EF4-FFF2-40B4-BE49-F238E27FC236}">
                <a16:creationId xmlns:a16="http://schemas.microsoft.com/office/drawing/2014/main" id="{EB43BFC5-CFCC-F528-26A1-E92B5DE899A5}"/>
              </a:ext>
            </a:extLst>
          </p:cNvPr>
          <p:cNvPicPr>
            <a:picLocks noGrp="1" noChangeAspect="1"/>
          </p:cNvPicPr>
          <p:nvPr>
            <p:ph idx="1"/>
          </p:nvPr>
        </p:nvPicPr>
        <p:blipFill>
          <a:blip r:embed="rId2"/>
          <a:stretch>
            <a:fillRect/>
          </a:stretch>
        </p:blipFill>
        <p:spPr>
          <a:xfrm>
            <a:off x="612864" y="1026845"/>
            <a:ext cx="4229767" cy="5511041"/>
          </a:xfrm>
        </p:spPr>
      </p:pic>
      <p:pic>
        <p:nvPicPr>
          <p:cNvPr id="6" name="Picture 5">
            <a:extLst>
              <a:ext uri="{FF2B5EF4-FFF2-40B4-BE49-F238E27FC236}">
                <a16:creationId xmlns:a16="http://schemas.microsoft.com/office/drawing/2014/main" id="{4CBF94C4-1AAA-97FD-D7EB-3A08184B215F}"/>
              </a:ext>
            </a:extLst>
          </p:cNvPr>
          <p:cNvPicPr>
            <a:picLocks noChangeAspect="1"/>
          </p:cNvPicPr>
          <p:nvPr/>
        </p:nvPicPr>
        <p:blipFill>
          <a:blip r:embed="rId3"/>
          <a:stretch>
            <a:fillRect/>
          </a:stretch>
        </p:blipFill>
        <p:spPr>
          <a:xfrm>
            <a:off x="7346485" y="1028094"/>
            <a:ext cx="4211885" cy="5515428"/>
          </a:xfrm>
          <a:prstGeom prst="rect">
            <a:avLst/>
          </a:prstGeom>
        </p:spPr>
      </p:pic>
      <p:sp>
        <p:nvSpPr>
          <p:cNvPr id="7" name="TextBox 6">
            <a:extLst>
              <a:ext uri="{FF2B5EF4-FFF2-40B4-BE49-F238E27FC236}">
                <a16:creationId xmlns:a16="http://schemas.microsoft.com/office/drawing/2014/main" id="{F4306F9E-4B75-A3BB-ABCD-22FB4091C231}"/>
              </a:ext>
            </a:extLst>
          </p:cNvPr>
          <p:cNvSpPr txBox="1"/>
          <p:nvPr/>
        </p:nvSpPr>
        <p:spPr>
          <a:xfrm>
            <a:off x="5079999" y="2273904"/>
            <a:ext cx="2007809"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srgbClr val="202C8F"/>
                </a:solidFill>
                <a:cs typeface="Sabon Next LT"/>
              </a:rPr>
              <a:t>Both pages should be completed and sent with full copies of labels for review. </a:t>
            </a:r>
            <a:br>
              <a:rPr lang="en-US">
                <a:solidFill>
                  <a:srgbClr val="202C8F"/>
                </a:solidFill>
                <a:cs typeface="Sabon Next LT"/>
              </a:rPr>
            </a:br>
            <a:endParaRPr lang="en-US"/>
          </a:p>
          <a:p>
            <a:pPr marL="285750" indent="-285750">
              <a:buFont typeface="Arial"/>
              <a:buChar char="•"/>
            </a:pPr>
            <a:r>
              <a:rPr lang="en-US">
                <a:solidFill>
                  <a:srgbClr val="202C8F"/>
                </a:solidFill>
                <a:cs typeface="Sabon Next LT"/>
              </a:rPr>
              <a:t>Labels sent must be legible and correspond to the name found on the product list.</a:t>
            </a:r>
          </a:p>
        </p:txBody>
      </p:sp>
    </p:spTree>
    <p:extLst>
      <p:ext uri="{BB962C8B-B14F-4D97-AF65-F5344CB8AC3E}">
        <p14:creationId xmlns:p14="http://schemas.microsoft.com/office/powerpoint/2010/main" val="3082203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90B0B5-0CEE-3C5E-B945-1C942B74E15A}"/>
              </a:ext>
            </a:extLst>
          </p:cNvPr>
          <p:cNvSpPr/>
          <p:nvPr/>
        </p:nvSpPr>
        <p:spPr>
          <a:xfrm>
            <a:off x="6511159" y="504497"/>
            <a:ext cx="5123793" cy="6353503"/>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914400" y="469446"/>
            <a:ext cx="5259554" cy="598104"/>
          </a:xfrm>
        </p:spPr>
        <p:txBody>
          <a:bodyPr anchor="t">
            <a:normAutofit/>
          </a:bodyPr>
          <a:lstStyle/>
          <a:p>
            <a:r>
              <a:rPr lang="en-US"/>
              <a:t>Tonnage</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idx="1"/>
          </p:nvPr>
        </p:nvSpPr>
        <p:spPr>
          <a:xfrm>
            <a:off x="914400" y="1067855"/>
            <a:ext cx="5194240" cy="5439795"/>
          </a:xfrm>
        </p:spPr>
        <p:txBody>
          <a:bodyPr vert="horz" lIns="91440" tIns="0" rIns="91440" bIns="0" rtlCol="0" anchor="t">
            <a:noAutofit/>
          </a:bodyPr>
          <a:lstStyle/>
          <a:p>
            <a:r>
              <a:rPr lang="en-US" sz="1400" b="1" dirty="0">
                <a:ea typeface="+mj-ea"/>
                <a:cs typeface="+mj-cs"/>
              </a:rPr>
              <a:t>What is it?  </a:t>
            </a:r>
            <a:endParaRPr lang="en-US" sz="1400" dirty="0">
              <a:ea typeface="+mj-ea"/>
              <a:cs typeface="Sabon Next LT"/>
            </a:endParaRPr>
          </a:p>
          <a:p>
            <a:pPr marL="690245" lvl="1" indent="-342900"/>
            <a:r>
              <a:rPr lang="en-US" sz="1400" dirty="0">
                <a:ea typeface="+mj-ea"/>
                <a:cs typeface="+mj-cs"/>
              </a:rPr>
              <a:t>Feed, nutritional supplements and treats sold bulk, loose or in packages greater than ten pounds.</a:t>
            </a:r>
            <a:endParaRPr lang="en-US" sz="1400" dirty="0">
              <a:ea typeface="+mj-ea"/>
              <a:cs typeface="Sabon Next LT"/>
            </a:endParaRPr>
          </a:p>
          <a:p>
            <a:pPr marL="1028700" lvl="2" indent="-342900"/>
            <a:r>
              <a:rPr lang="en-US" sz="1400" dirty="0">
                <a:ea typeface="+mj-ea"/>
                <a:cs typeface="Sabon Next LT"/>
              </a:rPr>
              <a:t>Ex. Cookie Bar – Customers choose product and pay by the lb. </a:t>
            </a:r>
          </a:p>
          <a:p>
            <a:pPr marL="347345" lvl="1" indent="0">
              <a:buNone/>
            </a:pPr>
            <a:endParaRPr lang="en-US" sz="1400" dirty="0">
              <a:ea typeface="+mj-ea"/>
              <a:cs typeface="Sabon Next LT"/>
            </a:endParaRPr>
          </a:p>
          <a:p>
            <a:r>
              <a:rPr lang="en-US" sz="1400" b="1" dirty="0">
                <a:ea typeface="+mj-ea"/>
                <a:cs typeface="Sabon Next LT"/>
              </a:rPr>
              <a:t>When is it due? </a:t>
            </a:r>
          </a:p>
          <a:p>
            <a:pPr marL="690245" lvl="1" indent="-342900"/>
            <a:r>
              <a:rPr lang="en-US" sz="1400" dirty="0">
                <a:ea typeface="+mj-ea"/>
                <a:cs typeface="Sabon Next LT"/>
              </a:rPr>
              <a:t>Tonnage reports are due February 1</a:t>
            </a:r>
            <a:r>
              <a:rPr lang="en-US" sz="1400" baseline="30000" dirty="0">
                <a:ea typeface="+mj-ea"/>
                <a:cs typeface="Sabon Next LT"/>
              </a:rPr>
              <a:t>st</a:t>
            </a:r>
            <a:r>
              <a:rPr lang="en-US" sz="1400" dirty="0">
                <a:ea typeface="+mj-ea"/>
                <a:cs typeface="Sabon Next LT"/>
              </a:rPr>
              <a:t>. </a:t>
            </a:r>
            <a:r>
              <a:rPr lang="en-US" sz="1400" u="sng" dirty="0">
                <a:ea typeface="+mj-ea"/>
                <a:cs typeface="Sabon Next LT"/>
              </a:rPr>
              <a:t>VDACS will mail tonnage reports annually in December</a:t>
            </a:r>
          </a:p>
          <a:p>
            <a:pPr marL="347345" lvl="1" indent="0">
              <a:buNone/>
            </a:pPr>
            <a:endParaRPr lang="en-US" sz="1400" dirty="0">
              <a:ea typeface="+mj-ea"/>
              <a:cs typeface="Sabon Next LT"/>
            </a:endParaRPr>
          </a:p>
          <a:p>
            <a:r>
              <a:rPr lang="en-US" sz="1400" b="1" dirty="0">
                <a:ea typeface="+mj-ea"/>
                <a:cs typeface="Sabon Next LT"/>
              </a:rPr>
              <a:t>Do I have to file if I mark exempt? </a:t>
            </a:r>
            <a:endParaRPr lang="en-US" sz="1400" dirty="0">
              <a:ea typeface="+mj-ea"/>
              <a:cs typeface="Sabon Next LT"/>
            </a:endParaRPr>
          </a:p>
          <a:p>
            <a:pPr marL="633095" lvl="1" indent="-347345"/>
            <a:r>
              <a:rPr lang="en-US" sz="1400" dirty="0">
                <a:ea typeface="+mj-ea"/>
                <a:cs typeface="Sabon Next LT"/>
              </a:rPr>
              <a:t>Yes. When</a:t>
            </a:r>
            <a:r>
              <a:rPr lang="en-US" sz="1400" dirty="0">
                <a:ea typeface="+mj-ea"/>
                <a:cs typeface="+mj-cs"/>
              </a:rPr>
              <a:t> only selling </a:t>
            </a:r>
            <a:r>
              <a:rPr lang="en-US" sz="1400" b="1" dirty="0">
                <a:ea typeface="+mj-ea"/>
                <a:cs typeface="+mj-cs"/>
              </a:rPr>
              <a:t>prepackaged</a:t>
            </a:r>
            <a:r>
              <a:rPr lang="en-US" sz="1400" dirty="0">
                <a:ea typeface="+mj-ea"/>
                <a:cs typeface="+mj-cs"/>
              </a:rPr>
              <a:t> registered pet treats, you will mark: </a:t>
            </a:r>
            <a:r>
              <a:rPr lang="en-US" sz="1400" b="1" dirty="0">
                <a:ea typeface="+mj-ea"/>
                <a:cs typeface="+mj-cs"/>
              </a:rPr>
              <a:t>EXEMPT – SMALL PACKAGES ONLY. </a:t>
            </a:r>
            <a:endParaRPr lang="en-US" sz="1400" i="1" dirty="0">
              <a:ea typeface="+mj-ea"/>
              <a:cs typeface="Sabon Next LT"/>
            </a:endParaRPr>
          </a:p>
          <a:p>
            <a:pPr marL="633095" lvl="1" indent="-347345"/>
            <a:r>
              <a:rPr lang="en-US" sz="1400" dirty="0">
                <a:ea typeface="+mj-ea"/>
                <a:cs typeface="Sabon Next LT"/>
              </a:rPr>
              <a:t>Print name, sign, date and return the form to our office. Do not fill out the reporting section.</a:t>
            </a:r>
            <a:endParaRPr lang="en-US" sz="1400" b="1" dirty="0">
              <a:ea typeface="+mj-ea"/>
              <a:cs typeface="Sabon Next LT"/>
            </a:endParaRPr>
          </a:p>
          <a:p>
            <a:pPr marL="285750" lvl="1" indent="0">
              <a:buNone/>
            </a:pPr>
            <a:endParaRPr lang="en-US" sz="1400" dirty="0">
              <a:ea typeface="+mj-ea"/>
              <a:cs typeface="Sabon Next LT"/>
            </a:endParaRPr>
          </a:p>
          <a:p>
            <a:pPr marL="342900" indent="-342900">
              <a:buFont typeface="Wingdings" panose="020B0604020202020204" pitchFamily="34" charset="0"/>
              <a:buChar char="v"/>
            </a:pPr>
            <a:r>
              <a:rPr lang="en-US" sz="1400" b="1" i="1" dirty="0">
                <a:ea typeface="+mj-ea"/>
                <a:cs typeface="Sabon Next LT"/>
              </a:rPr>
              <a:t>EXCEPTION</a:t>
            </a:r>
          </a:p>
          <a:p>
            <a:pPr marL="690245" lvl="1" indent="-342900"/>
            <a:r>
              <a:rPr lang="en-US" sz="1400" dirty="0">
                <a:ea typeface="+mj-ea"/>
                <a:cs typeface="Sabon Next LT"/>
              </a:rPr>
              <a:t>If you sell </a:t>
            </a:r>
            <a:r>
              <a:rPr lang="en-US" sz="1400" b="1" i="1" dirty="0">
                <a:ea typeface="+mj-ea"/>
                <a:cs typeface="Sabon Next LT"/>
              </a:rPr>
              <a:t>BOTH</a:t>
            </a:r>
            <a:r>
              <a:rPr lang="en-US" sz="1400" dirty="0">
                <a:ea typeface="+mj-ea"/>
                <a:cs typeface="Sabon Next LT"/>
              </a:rPr>
              <a:t> registered small package product less than 10lbs </a:t>
            </a:r>
            <a:r>
              <a:rPr lang="en-US" sz="1400" b="1" i="1" dirty="0">
                <a:ea typeface="+mj-ea"/>
                <a:cs typeface="Sabon Next LT"/>
              </a:rPr>
              <a:t>AND</a:t>
            </a:r>
            <a:r>
              <a:rPr lang="en-US" sz="1400" dirty="0">
                <a:ea typeface="+mj-ea"/>
                <a:cs typeface="Sabon Next LT"/>
              </a:rPr>
              <a:t> products</a:t>
            </a:r>
            <a:r>
              <a:rPr lang="en-US" sz="1400" b="1" i="1" dirty="0">
                <a:ea typeface="+mj-ea"/>
                <a:cs typeface="Sabon Next LT"/>
              </a:rPr>
              <a:t> </a:t>
            </a:r>
            <a:r>
              <a:rPr lang="en-US" sz="1400" dirty="0">
                <a:ea typeface="+mj-ea"/>
                <a:cs typeface="Sabon Next LT"/>
              </a:rPr>
              <a:t>over 10lbs/bulk/loose, then you </a:t>
            </a:r>
            <a:r>
              <a:rPr lang="en-US" sz="1400" b="1" dirty="0">
                <a:ea typeface="+mj-ea"/>
                <a:cs typeface="Sabon Next LT"/>
              </a:rPr>
              <a:t>DO NOT</a:t>
            </a:r>
            <a:r>
              <a:rPr lang="en-US" sz="1400" dirty="0">
                <a:ea typeface="+mj-ea"/>
                <a:cs typeface="Sabon Next LT"/>
              </a:rPr>
              <a:t> mark exempt. </a:t>
            </a:r>
          </a:p>
          <a:p>
            <a:pPr marL="1028700" lvl="2" indent="-342900"/>
            <a:r>
              <a:rPr lang="en-US" sz="1400" dirty="0">
                <a:ea typeface="+mj-ea"/>
                <a:cs typeface="Sabon Next LT"/>
              </a:rPr>
              <a:t>Record the amount of tonnage of products over 10lbs.</a:t>
            </a:r>
          </a:p>
          <a:p>
            <a:pPr marL="1028700" lvl="2" indent="-342900"/>
            <a:r>
              <a:rPr lang="en-US" sz="1400" dirty="0">
                <a:ea typeface="+mj-ea"/>
                <a:cs typeface="Sabon Next LT"/>
              </a:rPr>
              <a:t>Minimum fee due of $35.</a:t>
            </a:r>
          </a:p>
          <a:p>
            <a:pPr marL="1028700" lvl="2" indent="-342900"/>
            <a:r>
              <a:rPr lang="en-US" sz="1400" dirty="0">
                <a:ea typeface="+mj-ea"/>
                <a:cs typeface="Sabon Next LT"/>
              </a:rPr>
              <a:t>Sign, date, include fee and return to address listed.</a:t>
            </a:r>
          </a:p>
        </p:txBody>
      </p:sp>
      <p:pic>
        <p:nvPicPr>
          <p:cNvPr id="9" name="Picture Placeholder 8" descr="A document with text and numbers">
            <a:extLst>
              <a:ext uri="{FF2B5EF4-FFF2-40B4-BE49-F238E27FC236}">
                <a16:creationId xmlns:a16="http://schemas.microsoft.com/office/drawing/2014/main" id="{D3E543C6-4E5E-74F5-B42C-930EB501694C}"/>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5273" r="8054"/>
          <a:stretch/>
        </p:blipFill>
        <p:spPr>
          <a:xfrm>
            <a:off x="6751312" y="631498"/>
            <a:ext cx="4648642" cy="6076291"/>
          </a:xfrm>
          <a:prstGeom prst="rect">
            <a:avLst/>
          </a:prstGeom>
          <a:noFill/>
        </p:spPr>
      </p:pic>
      <p:sp>
        <p:nvSpPr>
          <p:cNvPr id="11" name="Oval 10">
            <a:extLst>
              <a:ext uri="{FF2B5EF4-FFF2-40B4-BE49-F238E27FC236}">
                <a16:creationId xmlns:a16="http://schemas.microsoft.com/office/drawing/2014/main" id="{0E351D84-7BA3-F8F4-7EF9-397A72833957}"/>
              </a:ext>
            </a:extLst>
          </p:cNvPr>
          <p:cNvSpPr/>
          <p:nvPr/>
        </p:nvSpPr>
        <p:spPr>
          <a:xfrm>
            <a:off x="9665854" y="1765738"/>
            <a:ext cx="1505527" cy="254923"/>
          </a:xfrm>
          <a:prstGeom prst="ellipse">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292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3460565" y="1057274"/>
            <a:ext cx="7965461" cy="471489"/>
          </a:xfrm>
        </p:spPr>
        <p:txBody>
          <a:bodyPr anchor="t"/>
          <a:lstStyle/>
          <a:p>
            <a:r>
              <a:rPr lang="en-US"/>
              <a:t>Manufacturing</a:t>
            </a:r>
          </a:p>
        </p:txBody>
      </p:sp>
      <p:sp>
        <p:nvSpPr>
          <p:cNvPr id="3" name="Content Placeholder 2">
            <a:extLst>
              <a:ext uri="{FF2B5EF4-FFF2-40B4-BE49-F238E27FC236}">
                <a16:creationId xmlns:a16="http://schemas.microsoft.com/office/drawing/2014/main" id="{75111C33-898C-4414-4665-5136EB6FC126}"/>
              </a:ext>
            </a:extLst>
          </p:cNvPr>
          <p:cNvSpPr>
            <a:spLocks noGrp="1"/>
          </p:cNvSpPr>
          <p:nvPr>
            <p:ph sz="half" idx="2"/>
          </p:nvPr>
        </p:nvSpPr>
        <p:spPr>
          <a:xfrm>
            <a:off x="3460565" y="1657349"/>
            <a:ext cx="7965460" cy="4143378"/>
          </a:xfrm>
        </p:spPr>
        <p:txBody>
          <a:bodyPr vert="horz" lIns="91440" tIns="0" rIns="91440" bIns="0" rtlCol="0" anchor="t">
            <a:normAutofit/>
          </a:bodyPr>
          <a:lstStyle/>
          <a:p>
            <a:pPr marL="347345" indent="-347345"/>
            <a:r>
              <a:rPr lang="en-US" sz="2400">
                <a:latin typeface="Arial"/>
                <a:cs typeface="Arial"/>
              </a:rPr>
              <a:t>Pet Treats can be manufactured in a home kitchen.</a:t>
            </a:r>
          </a:p>
          <a:p>
            <a:pPr marL="347345" indent="-347345"/>
            <a:r>
              <a:rPr lang="en-US" sz="2400">
                <a:latin typeface="Arial"/>
                <a:cs typeface="Arial"/>
              </a:rPr>
              <a:t>An inspection prior to manufacturing is not required, but we are allowed by §3.2-4809 to conduct an inspection.</a:t>
            </a:r>
          </a:p>
          <a:p>
            <a:pPr marL="347345" indent="-347345"/>
            <a:r>
              <a:rPr lang="en-US" sz="2400" kern="0">
                <a:effectLst/>
                <a:latin typeface="Arial"/>
                <a:ea typeface="Calibri"/>
                <a:cs typeface="Arial"/>
              </a:rPr>
              <a:t>When manufacturing, be sure to follow the U.S. Food and Drug Administration’s Current Good Manufacturing Practices (CGMPs)</a:t>
            </a:r>
          </a:p>
          <a:p>
            <a:pPr lvl="1" indent="-347345">
              <a:buFont typeface="Courier New" panose="020B0604020202020204" pitchFamily="34" charset="0"/>
              <a:buChar char="o"/>
            </a:pPr>
            <a:r>
              <a:rPr lang="en-US" sz="2000" kern="0">
                <a:latin typeface="Arial" panose="020B0604020202020204" pitchFamily="34" charset="0"/>
                <a:ea typeface="Calibri" panose="020F0502020204030204" pitchFamily="34" charset="0"/>
                <a:cs typeface="Arial" panose="020B0604020202020204" pitchFamily="34" charset="0"/>
              </a:rPr>
              <a:t>These can be found through an online search of 21 CFR Part 507 Current Good Manufacturing Practices for Animal Food.</a:t>
            </a:r>
            <a:endParaRPr 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5681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10199-C129-11F0-56F2-2D1AED21CB4C}"/>
              </a:ext>
            </a:extLst>
          </p:cNvPr>
          <p:cNvSpPr>
            <a:spLocks noGrp="1"/>
          </p:cNvSpPr>
          <p:nvPr>
            <p:ph type="title"/>
          </p:nvPr>
        </p:nvSpPr>
        <p:spPr>
          <a:xfrm>
            <a:off x="4364809" y="345010"/>
            <a:ext cx="7043617" cy="724229"/>
          </a:xfrm>
        </p:spPr>
        <p:txBody>
          <a:bodyPr/>
          <a:lstStyle/>
          <a:p>
            <a:r>
              <a:rPr lang="en-US"/>
              <a:t>Labeling</a:t>
            </a:r>
          </a:p>
        </p:txBody>
      </p:sp>
      <p:sp>
        <p:nvSpPr>
          <p:cNvPr id="4" name="Content Placeholder 3">
            <a:extLst>
              <a:ext uri="{FF2B5EF4-FFF2-40B4-BE49-F238E27FC236}">
                <a16:creationId xmlns:a16="http://schemas.microsoft.com/office/drawing/2014/main" id="{BDDD6BDC-E008-6AB7-55A1-46ED9BCF054F}"/>
              </a:ext>
            </a:extLst>
          </p:cNvPr>
          <p:cNvSpPr>
            <a:spLocks noGrp="1"/>
          </p:cNvSpPr>
          <p:nvPr>
            <p:ph idx="11"/>
          </p:nvPr>
        </p:nvSpPr>
        <p:spPr>
          <a:xfrm>
            <a:off x="4364808" y="1181428"/>
            <a:ext cx="7043618" cy="4860556"/>
          </a:xfrm>
        </p:spPr>
        <p:txBody>
          <a:bodyPr>
            <a:normAutofit fontScale="92500" lnSpcReduction="10000"/>
          </a:bodyPr>
          <a:lstStyle/>
          <a:p>
            <a:pPr marL="342900" indent="-342900">
              <a:buFont typeface="Arial" panose="020B0604020202020204" pitchFamily="34" charset="0"/>
              <a:buChar char="•"/>
            </a:pPr>
            <a:r>
              <a:rPr lang="en-US" sz="2400"/>
              <a:t>We review all small packaged feed labels prior to registration. </a:t>
            </a:r>
          </a:p>
          <a:p>
            <a:pPr marL="342900" indent="-342900">
              <a:buFont typeface="Arial" panose="020B0604020202020204" pitchFamily="34" charset="0"/>
              <a:buChar char="•"/>
            </a:pPr>
            <a:r>
              <a:rPr lang="en-US" sz="2400"/>
              <a:t>From our law: </a:t>
            </a:r>
            <a:br>
              <a:rPr lang="en-US" sz="2400"/>
            </a:br>
            <a:r>
              <a:rPr lang="en-US" sz="2400" b="1" i="0">
                <a:effectLst/>
              </a:rPr>
              <a:t>§ 3.2-4804. Product registration required of commercial feed distributors. D. </a:t>
            </a:r>
            <a:r>
              <a:rPr lang="en-US" sz="2400" b="0" i="0">
                <a:effectLst/>
              </a:rPr>
              <a:t>Every manufacturer or guarantor of small package commercial feed shall: (</a:t>
            </a:r>
            <a:r>
              <a:rPr lang="en-US" sz="2400" b="0" i="0" err="1">
                <a:effectLst/>
              </a:rPr>
              <a:t>i</a:t>
            </a:r>
            <a:r>
              <a:rPr lang="en-US" sz="2400" b="0" i="0">
                <a:effectLst/>
              </a:rPr>
              <a:t>) apply for registration for each small package commercial feed on forms furnished or approved by the Commissioner; (ii) pay a registration fee of $50 to the Commissioner by January 1 per small package commercial feed, in lieu of an inspection fee for this size package; and (iii) </a:t>
            </a:r>
            <a:r>
              <a:rPr lang="en-US" sz="2400" b="0" i="0" u="sng">
                <a:effectLst/>
              </a:rPr>
              <a:t>submit a copy of any label, used or proposed to be used with the small package commercial feed for approval with the registration form</a:t>
            </a:r>
            <a:r>
              <a:rPr lang="en-US" sz="2400" b="0" i="0">
                <a:effectLst/>
              </a:rPr>
              <a:t>.</a:t>
            </a:r>
            <a:endParaRPr lang="en-US" sz="2400"/>
          </a:p>
        </p:txBody>
      </p:sp>
    </p:spTree>
    <p:extLst>
      <p:ext uri="{BB962C8B-B14F-4D97-AF65-F5344CB8AC3E}">
        <p14:creationId xmlns:p14="http://schemas.microsoft.com/office/powerpoint/2010/main" val="1131718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A34A6-22BC-27A4-2C79-EE98A4943B14}"/>
              </a:ext>
            </a:extLst>
          </p:cNvPr>
          <p:cNvSpPr>
            <a:spLocks noGrp="1"/>
          </p:cNvSpPr>
          <p:nvPr>
            <p:ph type="title"/>
          </p:nvPr>
        </p:nvSpPr>
        <p:spPr>
          <a:xfrm>
            <a:off x="914399" y="456256"/>
            <a:ext cx="10511628" cy="471488"/>
          </a:xfrm>
        </p:spPr>
        <p:txBody>
          <a:bodyPr anchor="t"/>
          <a:lstStyle/>
          <a:p>
            <a:r>
              <a:rPr lang="en-US"/>
              <a:t>Label Requirements</a:t>
            </a:r>
          </a:p>
        </p:txBody>
      </p:sp>
      <p:sp>
        <p:nvSpPr>
          <p:cNvPr id="8" name="Freeform: Shape 7">
            <a:extLst>
              <a:ext uri="{FF2B5EF4-FFF2-40B4-BE49-F238E27FC236}">
                <a16:creationId xmlns:a16="http://schemas.microsoft.com/office/drawing/2014/main" id="{0FCD4BCD-5906-DE63-4AF2-00FDB072C154}"/>
              </a:ext>
            </a:extLst>
          </p:cNvPr>
          <p:cNvSpPr/>
          <p:nvPr/>
        </p:nvSpPr>
        <p:spPr>
          <a:xfrm>
            <a:off x="914399" y="1163644"/>
            <a:ext cx="3090596" cy="2509247"/>
          </a:xfrm>
          <a:custGeom>
            <a:avLst/>
            <a:gdLst>
              <a:gd name="connsiteX0" fmla="*/ 0 w 2766528"/>
              <a:gd name="connsiteY0" fmla="*/ 0 h 1659916"/>
              <a:gd name="connsiteX1" fmla="*/ 2766528 w 2766528"/>
              <a:gd name="connsiteY1" fmla="*/ 0 h 1659916"/>
              <a:gd name="connsiteX2" fmla="*/ 2766528 w 2766528"/>
              <a:gd name="connsiteY2" fmla="*/ 1659916 h 1659916"/>
              <a:gd name="connsiteX3" fmla="*/ 0 w 2766528"/>
              <a:gd name="connsiteY3" fmla="*/ 1659916 h 1659916"/>
              <a:gd name="connsiteX4" fmla="*/ 0 w 2766528"/>
              <a:gd name="connsiteY4" fmla="*/ 0 h 165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6528" h="1659916">
                <a:moveTo>
                  <a:pt x="0" y="0"/>
                </a:moveTo>
                <a:lnTo>
                  <a:pt x="2766528" y="0"/>
                </a:lnTo>
                <a:lnTo>
                  <a:pt x="2766528" y="1659916"/>
                </a:lnTo>
                <a:lnTo>
                  <a:pt x="0" y="1659916"/>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sz="2400">
                <a:latin typeface="Arial"/>
                <a:cs typeface="Arial"/>
              </a:rPr>
              <a:t>Brand</a:t>
            </a:r>
            <a:r>
              <a:rPr lang="en-US" sz="2400" kern="1200">
                <a:latin typeface="Arial"/>
                <a:cs typeface="Arial"/>
              </a:rPr>
              <a:t> Name</a:t>
            </a:r>
            <a:endParaRPr lang="en-US">
              <a:cs typeface="Sabon Next LT"/>
            </a:endParaRPr>
          </a:p>
        </p:txBody>
      </p:sp>
      <p:sp>
        <p:nvSpPr>
          <p:cNvPr id="9" name="Freeform: Shape 8">
            <a:extLst>
              <a:ext uri="{FF2B5EF4-FFF2-40B4-BE49-F238E27FC236}">
                <a16:creationId xmlns:a16="http://schemas.microsoft.com/office/drawing/2014/main" id="{4BC3F5A5-CE46-87BB-EFA1-0EB9C076110B}"/>
              </a:ext>
            </a:extLst>
          </p:cNvPr>
          <p:cNvSpPr/>
          <p:nvPr/>
        </p:nvSpPr>
        <p:spPr>
          <a:xfrm>
            <a:off x="4314055" y="1163644"/>
            <a:ext cx="3090596" cy="2509247"/>
          </a:xfrm>
          <a:custGeom>
            <a:avLst/>
            <a:gdLst>
              <a:gd name="connsiteX0" fmla="*/ 0 w 2766528"/>
              <a:gd name="connsiteY0" fmla="*/ 0 h 1659916"/>
              <a:gd name="connsiteX1" fmla="*/ 2766528 w 2766528"/>
              <a:gd name="connsiteY1" fmla="*/ 0 h 1659916"/>
              <a:gd name="connsiteX2" fmla="*/ 2766528 w 2766528"/>
              <a:gd name="connsiteY2" fmla="*/ 1659916 h 1659916"/>
              <a:gd name="connsiteX3" fmla="*/ 0 w 2766528"/>
              <a:gd name="connsiteY3" fmla="*/ 1659916 h 1659916"/>
              <a:gd name="connsiteX4" fmla="*/ 0 w 2766528"/>
              <a:gd name="connsiteY4" fmla="*/ 0 h 165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6528" h="1659916">
                <a:moveTo>
                  <a:pt x="0" y="0"/>
                </a:moveTo>
                <a:lnTo>
                  <a:pt x="2766528" y="0"/>
                </a:lnTo>
                <a:lnTo>
                  <a:pt x="2766528" y="1659916"/>
                </a:lnTo>
                <a:lnTo>
                  <a:pt x="0" y="1659916"/>
                </a:lnTo>
                <a:lnTo>
                  <a:pt x="0" y="0"/>
                </a:lnTo>
                <a:close/>
              </a:path>
            </a:pathLst>
          </a:custGeom>
        </p:spPr>
        <p:style>
          <a:lnRef idx="3">
            <a:schemeClr val="lt1"/>
          </a:lnRef>
          <a:fillRef idx="1">
            <a:schemeClr val="accent5"/>
          </a:fillRef>
          <a:effectRef idx="1">
            <a:schemeClr val="accent5"/>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2400">
                <a:latin typeface="Arial" panose="020B0604020202020204" pitchFamily="34" charset="0"/>
                <a:cs typeface="Arial" panose="020B0604020202020204" pitchFamily="34" charset="0"/>
              </a:rPr>
              <a:t>Millie’s Cat Crunchies</a:t>
            </a:r>
            <a:endParaRPr lang="en-US" sz="2400" kern="1200">
              <a:latin typeface="Arial" panose="020B0604020202020204" pitchFamily="34" charset="0"/>
              <a:cs typeface="Arial" panose="020B0604020202020204" pitchFamily="34" charset="0"/>
            </a:endParaRPr>
          </a:p>
          <a:p>
            <a:pPr marL="0" lvl="0" indent="0" algn="ctr" defTabSz="5334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Sweet Potato</a:t>
            </a:r>
            <a:r>
              <a:rPr lang="en-US" sz="2400">
                <a:latin typeface="Arial" panose="020B0604020202020204" pitchFamily="34" charset="0"/>
                <a:cs typeface="Arial" panose="020B0604020202020204" pitchFamily="34" charset="0"/>
              </a:rPr>
              <a:t> Biscuits</a:t>
            </a:r>
            <a:endParaRPr lang="en-US" sz="2400" kern="1200">
              <a:latin typeface="Arial" panose="020B0604020202020204" pitchFamily="34" charset="0"/>
              <a:cs typeface="Arial" panose="020B0604020202020204" pitchFamily="34" charset="0"/>
            </a:endParaRPr>
          </a:p>
        </p:txBody>
      </p:sp>
      <p:sp>
        <p:nvSpPr>
          <p:cNvPr id="10" name="Freeform: Shape 9">
            <a:extLst>
              <a:ext uri="{FF2B5EF4-FFF2-40B4-BE49-F238E27FC236}">
                <a16:creationId xmlns:a16="http://schemas.microsoft.com/office/drawing/2014/main" id="{7B2F8346-4953-5E6C-6CB5-22795BFEC488}"/>
              </a:ext>
            </a:extLst>
          </p:cNvPr>
          <p:cNvSpPr/>
          <p:nvPr/>
        </p:nvSpPr>
        <p:spPr>
          <a:xfrm>
            <a:off x="914399" y="4091100"/>
            <a:ext cx="3090596" cy="2509247"/>
          </a:xfrm>
          <a:custGeom>
            <a:avLst/>
            <a:gdLst>
              <a:gd name="connsiteX0" fmla="*/ 0 w 2766528"/>
              <a:gd name="connsiteY0" fmla="*/ 0 h 1659916"/>
              <a:gd name="connsiteX1" fmla="*/ 2766528 w 2766528"/>
              <a:gd name="connsiteY1" fmla="*/ 0 h 1659916"/>
              <a:gd name="connsiteX2" fmla="*/ 2766528 w 2766528"/>
              <a:gd name="connsiteY2" fmla="*/ 1659916 h 1659916"/>
              <a:gd name="connsiteX3" fmla="*/ 0 w 2766528"/>
              <a:gd name="connsiteY3" fmla="*/ 1659916 h 1659916"/>
              <a:gd name="connsiteX4" fmla="*/ 0 w 2766528"/>
              <a:gd name="connsiteY4" fmla="*/ 0 h 165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6528" h="1659916">
                <a:moveTo>
                  <a:pt x="0" y="0"/>
                </a:moveTo>
                <a:lnTo>
                  <a:pt x="2766528" y="0"/>
                </a:lnTo>
                <a:lnTo>
                  <a:pt x="2766528" y="1659916"/>
                </a:lnTo>
                <a:lnTo>
                  <a:pt x="0" y="1659916"/>
                </a:lnTo>
                <a:lnTo>
                  <a:pt x="0" y="0"/>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sz="2400">
                <a:latin typeface="Arial"/>
                <a:cs typeface="Arial"/>
              </a:rPr>
              <a:t>Kind</a:t>
            </a:r>
            <a:r>
              <a:rPr lang="en-US" sz="2400" kern="1200">
                <a:latin typeface="Arial"/>
                <a:cs typeface="Arial"/>
              </a:rPr>
              <a:t> of pet</a:t>
            </a:r>
          </a:p>
        </p:txBody>
      </p:sp>
      <p:sp>
        <p:nvSpPr>
          <p:cNvPr id="11" name="Freeform: Shape 10">
            <a:extLst>
              <a:ext uri="{FF2B5EF4-FFF2-40B4-BE49-F238E27FC236}">
                <a16:creationId xmlns:a16="http://schemas.microsoft.com/office/drawing/2014/main" id="{25E867B3-3305-E1B3-2870-533997F9B729}"/>
              </a:ext>
            </a:extLst>
          </p:cNvPr>
          <p:cNvSpPr/>
          <p:nvPr/>
        </p:nvSpPr>
        <p:spPr>
          <a:xfrm>
            <a:off x="4314055" y="4091100"/>
            <a:ext cx="3090596" cy="2509247"/>
          </a:xfrm>
          <a:custGeom>
            <a:avLst/>
            <a:gdLst>
              <a:gd name="connsiteX0" fmla="*/ 0 w 2766528"/>
              <a:gd name="connsiteY0" fmla="*/ 0 h 1659916"/>
              <a:gd name="connsiteX1" fmla="*/ 2766528 w 2766528"/>
              <a:gd name="connsiteY1" fmla="*/ 0 h 1659916"/>
              <a:gd name="connsiteX2" fmla="*/ 2766528 w 2766528"/>
              <a:gd name="connsiteY2" fmla="*/ 1659916 h 1659916"/>
              <a:gd name="connsiteX3" fmla="*/ 0 w 2766528"/>
              <a:gd name="connsiteY3" fmla="*/ 1659916 h 1659916"/>
              <a:gd name="connsiteX4" fmla="*/ 0 w 2766528"/>
              <a:gd name="connsiteY4" fmla="*/ 0 h 165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6528" h="1659916">
                <a:moveTo>
                  <a:pt x="0" y="0"/>
                </a:moveTo>
                <a:lnTo>
                  <a:pt x="2766528" y="0"/>
                </a:lnTo>
                <a:lnTo>
                  <a:pt x="2766528" y="1659916"/>
                </a:lnTo>
                <a:lnTo>
                  <a:pt x="0" y="1659916"/>
                </a:lnTo>
                <a:lnTo>
                  <a:pt x="0" y="0"/>
                </a:lnTo>
                <a:close/>
              </a:path>
            </a:pathLst>
          </a:cu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defTabSz="5334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Dog, cat, horse, etc. – the species the treat is manufacturer for must be written on the front of the label, if not a part of the brand name.  </a:t>
            </a:r>
          </a:p>
        </p:txBody>
      </p:sp>
      <p:cxnSp>
        <p:nvCxnSpPr>
          <p:cNvPr id="12" name="Straight Arrow Connector 11">
            <a:extLst>
              <a:ext uri="{FF2B5EF4-FFF2-40B4-BE49-F238E27FC236}">
                <a16:creationId xmlns:a16="http://schemas.microsoft.com/office/drawing/2014/main" id="{7F81BCE7-86F1-AE3A-CCB7-639EE26F1046}"/>
              </a:ext>
            </a:extLst>
          </p:cNvPr>
          <p:cNvCxnSpPr/>
          <p:nvPr/>
        </p:nvCxnSpPr>
        <p:spPr>
          <a:xfrm>
            <a:off x="3452207" y="2425685"/>
            <a:ext cx="861848" cy="0"/>
          </a:xfrm>
          <a:prstGeom prst="straightConnector1">
            <a:avLst/>
          </a:prstGeom>
          <a:ln w="3810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588281EB-FE42-B2F4-08B7-7C9CF10A94F6}"/>
              </a:ext>
            </a:extLst>
          </p:cNvPr>
          <p:cNvCxnSpPr/>
          <p:nvPr/>
        </p:nvCxnSpPr>
        <p:spPr>
          <a:xfrm>
            <a:off x="3452207" y="5331796"/>
            <a:ext cx="861848" cy="0"/>
          </a:xfrm>
          <a:prstGeom prst="straightConnector1">
            <a:avLst/>
          </a:prstGeom>
          <a:ln w="3810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468595790"/>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SL_v14" id="{59749740-91A0-46B8-82A8-B436C7A8A142}" vid="{B3F8D047-377B-4FC8-B21C-47530C6DE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16DBB56F-4362-4386-A1A1-3DF898896616}">
  <ds:schemaRefs>
    <ds:schemaRef ds:uri="http://schemas.microsoft.com/sharepoint/v3/contenttype/forms"/>
  </ds:schemaRefs>
</ds:datastoreItem>
</file>

<file path=customXml/itemProps2.xml><?xml version="1.0" encoding="utf-8"?>
<ds:datastoreItem xmlns:ds="http://schemas.openxmlformats.org/officeDocument/2006/customXml" ds:itemID="{04948363-B267-4BAC-8655-100FBEC280C1}">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A719FA4-954C-4FA8-82CB-206659C3B826}">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{A8FBD102-ED5C-4CE7-B8C4-C5BBADCDCE23}tf78438558_win32</Template>
  <TotalTime>319</TotalTime>
  <Words>1870</Words>
  <Application>Microsoft Office PowerPoint</Application>
  <PresentationFormat>Widescreen</PresentationFormat>
  <Paragraphs>169</Paragraphs>
  <Slides>20</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 Black</vt:lpstr>
      <vt:lpstr>Arial,Sans-Serif</vt:lpstr>
      <vt:lpstr>Calibri</vt:lpstr>
      <vt:lpstr>Courier New</vt:lpstr>
      <vt:lpstr>Sabon Next LT</vt:lpstr>
      <vt:lpstr>Wingdings</vt:lpstr>
      <vt:lpstr>Custom</vt:lpstr>
      <vt:lpstr>Requirements to sell Pet Treats in Virginia</vt:lpstr>
      <vt:lpstr>Requirements  </vt:lpstr>
      <vt:lpstr>PowerPoint Presentation</vt:lpstr>
      <vt:lpstr>License Registration FORM</vt:lpstr>
      <vt:lpstr>Product REGISTRATION Form</vt:lpstr>
      <vt:lpstr>Tonnage</vt:lpstr>
      <vt:lpstr>Manufacturing</vt:lpstr>
      <vt:lpstr>Labeling</vt:lpstr>
      <vt:lpstr>Label Requirements</vt:lpstr>
      <vt:lpstr>Label Requirements</vt:lpstr>
      <vt:lpstr>Label Requirements</vt:lpstr>
      <vt:lpstr>PowerPoint Presentation</vt:lpstr>
      <vt:lpstr>PowerPoint Presentation</vt:lpstr>
      <vt:lpstr>Label Requirements</vt:lpstr>
      <vt:lpstr>PowerPoint Presentation</vt:lpstr>
      <vt:lpstr>Label Example</vt:lpstr>
      <vt:lpstr>Questions</vt:lpstr>
      <vt:lpstr>Questions</vt:lpstr>
      <vt:lpstr>Questions</vt:lpstr>
      <vt:lpstr>Thank  you</vt:lpstr>
    </vt:vector>
  </TitlesOfParts>
  <Company>VITA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Wilkinson, Caroline (VDACS)</dc:creator>
  <cp:lastModifiedBy>Wilkinson, Caroline (VDACS)</cp:lastModifiedBy>
  <cp:revision>2</cp:revision>
  <dcterms:created xsi:type="dcterms:W3CDTF">2025-04-03T13:38:31Z</dcterms:created>
  <dcterms:modified xsi:type="dcterms:W3CDTF">2025-04-29T11:28:37Z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