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6" r:id="rId2"/>
    <p:sldId id="287" r:id="rId3"/>
    <p:sldId id="288" r:id="rId4"/>
    <p:sldId id="289" r:id="rId5"/>
    <p:sldId id="290"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hyperlink" Target="mailto:dairyservices@vdacs.virginia.gov" TargetMode="External"/><Relationship Id="rId5" Type="http://schemas.openxmlformats.org/officeDocument/2006/relationships/image" Target="../media/image7.sv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hyperlink" Target="mailto:dairyservices@vdacs.virginia.gov" TargetMode="External"/><Relationship Id="rId2" Type="http://schemas.openxmlformats.org/officeDocument/2006/relationships/image" Target="../media/image5.svg"/><Relationship Id="rId1"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96E30A2-8B09-4758-9B08-6DD41C5091A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3FBA70BF-AEF0-45EF-B4AD-E84D5FCE9F6C}">
      <dgm:prSet/>
      <dgm:spPr/>
      <dgm:t>
        <a:bodyPr/>
        <a:lstStyle/>
        <a:p>
          <a:pPr>
            <a:lnSpc>
              <a:spcPct val="100000"/>
            </a:lnSpc>
          </a:pPr>
          <a:r>
            <a:rPr lang="en-US"/>
            <a:t>Email us at </a:t>
          </a:r>
          <a:r>
            <a:rPr lang="en-US">
              <a:hlinkClick xmlns:r="http://schemas.openxmlformats.org/officeDocument/2006/relationships" r:id="rId1"/>
            </a:rPr>
            <a:t>dairyservices@vdacs.virginia.gov</a:t>
          </a:r>
          <a:endParaRPr lang="en-US"/>
        </a:p>
      </dgm:t>
    </dgm:pt>
    <dgm:pt modelId="{183EADF1-962A-4343-96BB-64A973D735B8}" type="parTrans" cxnId="{D8FCB46D-1EE6-47DC-BA99-4A62A704A89F}">
      <dgm:prSet/>
      <dgm:spPr/>
      <dgm:t>
        <a:bodyPr/>
        <a:lstStyle/>
        <a:p>
          <a:endParaRPr lang="en-US"/>
        </a:p>
      </dgm:t>
    </dgm:pt>
    <dgm:pt modelId="{96ECDFE9-5536-452D-BA7F-CA3448124EFB}" type="sibTrans" cxnId="{D8FCB46D-1EE6-47DC-BA99-4A62A704A89F}">
      <dgm:prSet/>
      <dgm:spPr/>
      <dgm:t>
        <a:bodyPr/>
        <a:lstStyle/>
        <a:p>
          <a:endParaRPr lang="en-US"/>
        </a:p>
      </dgm:t>
    </dgm:pt>
    <dgm:pt modelId="{D18CB0DC-F2FE-4890-98CD-CFFCD4315A09}">
      <dgm:prSet/>
      <dgm:spPr/>
      <dgm:t>
        <a:bodyPr/>
        <a:lstStyle/>
        <a:p>
          <a:pPr>
            <a:lnSpc>
              <a:spcPct val="100000"/>
            </a:lnSpc>
          </a:pPr>
          <a:r>
            <a:rPr lang="en-US" dirty="0"/>
            <a:t>We can answer questions about dairy vendors, manufacturers, and producers from outside of Virginia, too!</a:t>
          </a:r>
        </a:p>
      </dgm:t>
    </dgm:pt>
    <dgm:pt modelId="{E1DB5A59-C85A-4A0A-AB00-4CDA8D2393F7}" type="parTrans" cxnId="{C4EFE6BC-65D9-43D7-9F1F-39ADD080177C}">
      <dgm:prSet/>
      <dgm:spPr/>
      <dgm:t>
        <a:bodyPr/>
        <a:lstStyle/>
        <a:p>
          <a:endParaRPr lang="en-US"/>
        </a:p>
      </dgm:t>
    </dgm:pt>
    <dgm:pt modelId="{CD0FF239-4C02-4BD0-8413-CF2B45D87924}" type="sibTrans" cxnId="{C4EFE6BC-65D9-43D7-9F1F-39ADD080177C}">
      <dgm:prSet/>
      <dgm:spPr/>
      <dgm:t>
        <a:bodyPr/>
        <a:lstStyle/>
        <a:p>
          <a:endParaRPr lang="en-US"/>
        </a:p>
      </dgm:t>
    </dgm:pt>
    <dgm:pt modelId="{6B8F3EE3-2B28-4FBB-A076-2A42DA1F1BD4}" type="pres">
      <dgm:prSet presAssocID="{696E30A2-8B09-4758-9B08-6DD41C5091A4}" presName="root" presStyleCnt="0">
        <dgm:presLayoutVars>
          <dgm:dir/>
          <dgm:resizeHandles val="exact"/>
        </dgm:presLayoutVars>
      </dgm:prSet>
      <dgm:spPr/>
    </dgm:pt>
    <dgm:pt modelId="{3DE45C52-2358-4725-9BA1-E37D48F6F7D6}" type="pres">
      <dgm:prSet presAssocID="{3FBA70BF-AEF0-45EF-B4AD-E84D5FCE9F6C}" presName="compNode" presStyleCnt="0"/>
      <dgm:spPr/>
    </dgm:pt>
    <dgm:pt modelId="{99222390-F1F2-4EEA-947F-842339356130}" type="pres">
      <dgm:prSet presAssocID="{3FBA70BF-AEF0-45EF-B4AD-E84D5FCE9F6C}" presName="bgRect" presStyleLbl="bgShp" presStyleIdx="0" presStyleCnt="2"/>
      <dgm:spPr/>
    </dgm:pt>
    <dgm:pt modelId="{859227FF-E65A-4D7B-AE1F-B77C3E715B75}" type="pres">
      <dgm:prSet presAssocID="{3FBA70BF-AEF0-45EF-B4AD-E84D5FCE9F6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F1B026F6-1BBB-4A96-B79E-96C10125568C}" type="pres">
      <dgm:prSet presAssocID="{3FBA70BF-AEF0-45EF-B4AD-E84D5FCE9F6C}" presName="spaceRect" presStyleCnt="0"/>
      <dgm:spPr/>
    </dgm:pt>
    <dgm:pt modelId="{02E0D850-A8F4-42BB-8685-6EFEE07A0779}" type="pres">
      <dgm:prSet presAssocID="{3FBA70BF-AEF0-45EF-B4AD-E84D5FCE9F6C}" presName="parTx" presStyleLbl="revTx" presStyleIdx="0" presStyleCnt="2">
        <dgm:presLayoutVars>
          <dgm:chMax val="0"/>
          <dgm:chPref val="0"/>
        </dgm:presLayoutVars>
      </dgm:prSet>
      <dgm:spPr/>
    </dgm:pt>
    <dgm:pt modelId="{73532FD8-7FF6-487B-9BAA-B806E27C47A5}" type="pres">
      <dgm:prSet presAssocID="{96ECDFE9-5536-452D-BA7F-CA3448124EFB}" presName="sibTrans" presStyleCnt="0"/>
      <dgm:spPr/>
    </dgm:pt>
    <dgm:pt modelId="{3197FEAC-D90C-4679-93A8-2DD647618B01}" type="pres">
      <dgm:prSet presAssocID="{D18CB0DC-F2FE-4890-98CD-CFFCD4315A09}" presName="compNode" presStyleCnt="0"/>
      <dgm:spPr/>
    </dgm:pt>
    <dgm:pt modelId="{9C0E4696-764C-4663-B480-5F18D0A4AAB7}" type="pres">
      <dgm:prSet presAssocID="{D18CB0DC-F2FE-4890-98CD-CFFCD4315A09}" presName="bgRect" presStyleLbl="bgShp" presStyleIdx="1" presStyleCnt="2"/>
      <dgm:spPr/>
    </dgm:pt>
    <dgm:pt modelId="{E5D21A3E-30D0-464E-85CA-10823F1D61BC}" type="pres">
      <dgm:prSet presAssocID="{D18CB0DC-F2FE-4890-98CD-CFFCD4315A0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ow"/>
        </a:ext>
      </dgm:extLst>
    </dgm:pt>
    <dgm:pt modelId="{B225AEC5-99BF-4236-93B8-0819F30E5755}" type="pres">
      <dgm:prSet presAssocID="{D18CB0DC-F2FE-4890-98CD-CFFCD4315A09}" presName="spaceRect" presStyleCnt="0"/>
      <dgm:spPr/>
    </dgm:pt>
    <dgm:pt modelId="{CA967DB4-1E99-456C-AFA1-AA52780F0F78}" type="pres">
      <dgm:prSet presAssocID="{D18CB0DC-F2FE-4890-98CD-CFFCD4315A09}" presName="parTx" presStyleLbl="revTx" presStyleIdx="1" presStyleCnt="2">
        <dgm:presLayoutVars>
          <dgm:chMax val="0"/>
          <dgm:chPref val="0"/>
        </dgm:presLayoutVars>
      </dgm:prSet>
      <dgm:spPr/>
    </dgm:pt>
  </dgm:ptLst>
  <dgm:cxnLst>
    <dgm:cxn modelId="{3663900C-25CD-47D4-842D-8443D66B7548}" type="presOf" srcId="{D18CB0DC-F2FE-4890-98CD-CFFCD4315A09}" destId="{CA967DB4-1E99-456C-AFA1-AA52780F0F78}" srcOrd="0" destOrd="0" presId="urn:microsoft.com/office/officeart/2018/2/layout/IconVerticalSolidList"/>
    <dgm:cxn modelId="{77EEFE22-FCBB-4D00-BF49-CB15CD3DD708}" type="presOf" srcId="{696E30A2-8B09-4758-9B08-6DD41C5091A4}" destId="{6B8F3EE3-2B28-4FBB-A076-2A42DA1F1BD4}" srcOrd="0" destOrd="0" presId="urn:microsoft.com/office/officeart/2018/2/layout/IconVerticalSolidList"/>
    <dgm:cxn modelId="{D8FCB46D-1EE6-47DC-BA99-4A62A704A89F}" srcId="{696E30A2-8B09-4758-9B08-6DD41C5091A4}" destId="{3FBA70BF-AEF0-45EF-B4AD-E84D5FCE9F6C}" srcOrd="0" destOrd="0" parTransId="{183EADF1-962A-4343-96BB-64A973D735B8}" sibTransId="{96ECDFE9-5536-452D-BA7F-CA3448124EFB}"/>
    <dgm:cxn modelId="{DA5BCE7D-2BF0-496F-83AC-FD6C1E0D768A}" type="presOf" srcId="{3FBA70BF-AEF0-45EF-B4AD-E84D5FCE9F6C}" destId="{02E0D850-A8F4-42BB-8685-6EFEE07A0779}" srcOrd="0" destOrd="0" presId="urn:microsoft.com/office/officeart/2018/2/layout/IconVerticalSolidList"/>
    <dgm:cxn modelId="{C4EFE6BC-65D9-43D7-9F1F-39ADD080177C}" srcId="{696E30A2-8B09-4758-9B08-6DD41C5091A4}" destId="{D18CB0DC-F2FE-4890-98CD-CFFCD4315A09}" srcOrd="1" destOrd="0" parTransId="{E1DB5A59-C85A-4A0A-AB00-4CDA8D2393F7}" sibTransId="{CD0FF239-4C02-4BD0-8413-CF2B45D87924}"/>
    <dgm:cxn modelId="{421070E8-ABC2-47D4-BEFF-7139F51BEC22}" type="presParOf" srcId="{6B8F3EE3-2B28-4FBB-A076-2A42DA1F1BD4}" destId="{3DE45C52-2358-4725-9BA1-E37D48F6F7D6}" srcOrd="0" destOrd="0" presId="urn:microsoft.com/office/officeart/2018/2/layout/IconVerticalSolidList"/>
    <dgm:cxn modelId="{9CA493E3-2969-4F1B-BEC7-9A2E90058766}" type="presParOf" srcId="{3DE45C52-2358-4725-9BA1-E37D48F6F7D6}" destId="{99222390-F1F2-4EEA-947F-842339356130}" srcOrd="0" destOrd="0" presId="urn:microsoft.com/office/officeart/2018/2/layout/IconVerticalSolidList"/>
    <dgm:cxn modelId="{36EBBC70-C98C-4525-BBF7-9C5A4C961FB6}" type="presParOf" srcId="{3DE45C52-2358-4725-9BA1-E37D48F6F7D6}" destId="{859227FF-E65A-4D7B-AE1F-B77C3E715B75}" srcOrd="1" destOrd="0" presId="urn:microsoft.com/office/officeart/2018/2/layout/IconVerticalSolidList"/>
    <dgm:cxn modelId="{9FF1945A-48E1-4E5A-B5D9-68A28FFE43AD}" type="presParOf" srcId="{3DE45C52-2358-4725-9BA1-E37D48F6F7D6}" destId="{F1B026F6-1BBB-4A96-B79E-96C10125568C}" srcOrd="2" destOrd="0" presId="urn:microsoft.com/office/officeart/2018/2/layout/IconVerticalSolidList"/>
    <dgm:cxn modelId="{CB41D13D-0858-4661-9FF8-AF72E4E16EC8}" type="presParOf" srcId="{3DE45C52-2358-4725-9BA1-E37D48F6F7D6}" destId="{02E0D850-A8F4-42BB-8685-6EFEE07A0779}" srcOrd="3" destOrd="0" presId="urn:microsoft.com/office/officeart/2018/2/layout/IconVerticalSolidList"/>
    <dgm:cxn modelId="{D4C8603C-4FC9-4468-A0DA-2309B9027563}" type="presParOf" srcId="{6B8F3EE3-2B28-4FBB-A076-2A42DA1F1BD4}" destId="{73532FD8-7FF6-487B-9BAA-B806E27C47A5}" srcOrd="1" destOrd="0" presId="urn:microsoft.com/office/officeart/2018/2/layout/IconVerticalSolidList"/>
    <dgm:cxn modelId="{9EA7318F-7EE0-48CF-8964-36E0A7C39EAD}" type="presParOf" srcId="{6B8F3EE3-2B28-4FBB-A076-2A42DA1F1BD4}" destId="{3197FEAC-D90C-4679-93A8-2DD647618B01}" srcOrd="2" destOrd="0" presId="urn:microsoft.com/office/officeart/2018/2/layout/IconVerticalSolidList"/>
    <dgm:cxn modelId="{01E078E5-3E85-48CF-A5EF-0CC14D1C1890}" type="presParOf" srcId="{3197FEAC-D90C-4679-93A8-2DD647618B01}" destId="{9C0E4696-764C-4663-B480-5F18D0A4AAB7}" srcOrd="0" destOrd="0" presId="urn:microsoft.com/office/officeart/2018/2/layout/IconVerticalSolidList"/>
    <dgm:cxn modelId="{E6BE1B6E-F61B-49AD-8F23-C11676782759}" type="presParOf" srcId="{3197FEAC-D90C-4679-93A8-2DD647618B01}" destId="{E5D21A3E-30D0-464E-85CA-10823F1D61BC}" srcOrd="1" destOrd="0" presId="urn:microsoft.com/office/officeart/2018/2/layout/IconVerticalSolidList"/>
    <dgm:cxn modelId="{6171AD6C-53D4-4C3E-9AFD-2388DAC5EE22}" type="presParOf" srcId="{3197FEAC-D90C-4679-93A8-2DD647618B01}" destId="{B225AEC5-99BF-4236-93B8-0819F30E5755}" srcOrd="2" destOrd="0" presId="urn:microsoft.com/office/officeart/2018/2/layout/IconVerticalSolidList"/>
    <dgm:cxn modelId="{F11B2BB9-3D9D-4AB6-80CD-D30D729C34C4}" type="presParOf" srcId="{3197FEAC-D90C-4679-93A8-2DD647618B01}" destId="{CA967DB4-1E99-456C-AFA1-AA52780F0F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22390-F1F2-4EEA-947F-842339356130}">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227FF-E65A-4D7B-AE1F-B77C3E715B75}">
      <dsp:nvSpPr>
        <dsp:cNvPr id="0" name=""/>
        <dsp:cNvSpPr/>
      </dsp:nvSpPr>
      <dsp:spPr>
        <a:xfrm>
          <a:off x="394884"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0D850-A8F4-42BB-8685-6EFEE07A0779}">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Email us at </a:t>
          </a:r>
          <a:r>
            <a:rPr lang="en-US" sz="2500" kern="1200">
              <a:hlinkClick xmlns:r="http://schemas.openxmlformats.org/officeDocument/2006/relationships" r:id="rId3"/>
            </a:rPr>
            <a:t>dairyservices@vdacs.virginia.gov</a:t>
          </a:r>
          <a:endParaRPr lang="en-US" sz="2500" kern="1200"/>
        </a:p>
      </dsp:txBody>
      <dsp:txXfrm>
        <a:off x="1507738" y="707092"/>
        <a:ext cx="9007861" cy="1305401"/>
      </dsp:txXfrm>
    </dsp:sp>
    <dsp:sp modelId="{9C0E4696-764C-4663-B480-5F18D0A4AAB7}">
      <dsp:nvSpPr>
        <dsp:cNvPr id="0" name=""/>
        <dsp:cNvSpPr/>
      </dsp:nvSpPr>
      <dsp:spPr>
        <a:xfrm>
          <a:off x="0" y="2338844"/>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21A3E-30D0-464E-85CA-10823F1D61BC}">
      <dsp:nvSpPr>
        <dsp:cNvPr id="0" name=""/>
        <dsp:cNvSpPr/>
      </dsp:nvSpPr>
      <dsp:spPr>
        <a:xfrm>
          <a:off x="394884" y="2632560"/>
          <a:ext cx="717970" cy="7179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67DB4-1E99-456C-AFA1-AA52780F0F78}">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We can answer questions about dairy vendors, manufacturers, and producers from outside of Virginia, too!</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2577-8636-43E2-96BE-0E4AFE082EFE}"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974D-8585-4A42-A147-7F1F8BA1551E}" type="slidenum">
              <a:rPr lang="en-US" smtClean="0"/>
              <a:t>‹#›</a:t>
            </a:fld>
            <a:endParaRPr lang="en-US"/>
          </a:p>
        </p:txBody>
      </p:sp>
    </p:spTree>
    <p:extLst>
      <p:ext uri="{BB962C8B-B14F-4D97-AF65-F5344CB8AC3E}">
        <p14:creationId xmlns:p14="http://schemas.microsoft.com/office/powerpoint/2010/main" val="417614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CA4FD-73A6-46B4-BAA7-656651FE3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4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CA4FD-73A6-46B4-BAA7-656651FE3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32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can’t I sell??</a:t>
            </a:r>
          </a:p>
          <a:p>
            <a:endParaRPr lang="en-US" dirty="0"/>
          </a:p>
          <a:p>
            <a:r>
              <a:rPr lang="en-US" dirty="0"/>
              <a:t>A recent CDC study concluded that the consumption of raw milk is at least 150 times more likely to make a person ill when compared to the consumption of pasteurized milk.</a:t>
            </a:r>
          </a:p>
          <a:p>
            <a:endParaRPr lang="en-US" dirty="0"/>
          </a:p>
          <a:p>
            <a:r>
              <a:rPr lang="en-US" dirty="0"/>
              <a:t>Raw unpasteurized milk, just like raw chicken or raw meat has certain inherent risks, no matter how well it is handled until it reaches a kill step such as pasteurization.  Milk has been regulated for more than a century nationwide because of those inherent risks and food safety concerns. In older States like Virginia, laws concerning the handling of raw milk and the pasteurization of that milk have been around even longer.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CA4FD-73A6-46B4-BAA7-656651FE3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95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have a permit, and to have a permit you must be inspected and sampled.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CA4FD-73A6-46B4-BAA7-656651FE3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38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CA4FD-73A6-46B4-BAA7-656651FE3E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77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B195-83F5-445F-9D60-179090002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E714F7-CB0B-4F4C-B8C3-1F24BC48D1FD}"/>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266D93-777C-41AE-A7C1-6FCE45F9E9D7}"/>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5" name="Footer Placeholder 4">
            <a:extLst>
              <a:ext uri="{FF2B5EF4-FFF2-40B4-BE49-F238E27FC236}">
                <a16:creationId xmlns:a16="http://schemas.microsoft.com/office/drawing/2014/main" id="{1CBF9137-CB14-4222-AF9D-E75FAC8DA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AF6AC-DC1E-4261-A309-66AE1E0DB05E}"/>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257019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1955-44F0-44D3-B58A-E29F27F3A9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7EC32E-257C-4238-8BF3-D19D38D6D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3E6A8-AA82-4489-BA5D-B5B75BB513EA}"/>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5" name="Footer Placeholder 4">
            <a:extLst>
              <a:ext uri="{FF2B5EF4-FFF2-40B4-BE49-F238E27FC236}">
                <a16:creationId xmlns:a16="http://schemas.microsoft.com/office/drawing/2014/main" id="{36A78FAC-50EC-4BC1-81FC-37922D820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0DCA9-8E3C-4933-8A99-C0907555E14A}"/>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102888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C423D-3C39-4CDB-BA7E-4B6A10D20896}"/>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F8458C-9456-4283-80EF-195739C324D4}"/>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F0830-6C08-4219-A49D-F481125754DF}"/>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5" name="Footer Placeholder 4">
            <a:extLst>
              <a:ext uri="{FF2B5EF4-FFF2-40B4-BE49-F238E27FC236}">
                <a16:creationId xmlns:a16="http://schemas.microsoft.com/office/drawing/2014/main" id="{C9A1A9AB-9B70-46E2-9404-83764248D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0953C-1F8F-4672-89FF-EC6FB1AB486A}"/>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30760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2CAD-1CA5-48A8-841C-FA82D5A62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1E6B1-935D-4E36-B3B3-25D4E21EC6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185B4-7D33-4B4A-B6DA-116FB9E1739A}"/>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5" name="Footer Placeholder 4">
            <a:extLst>
              <a:ext uri="{FF2B5EF4-FFF2-40B4-BE49-F238E27FC236}">
                <a16:creationId xmlns:a16="http://schemas.microsoft.com/office/drawing/2014/main" id="{3AF14268-3EA0-4CB8-AC1E-442C7206A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A5830-4CDB-4553-9B5F-A3C099B68E24}"/>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408035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E680-0A97-4E65-87F3-727A73C35695}"/>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8A8899-B1C1-4EB3-B80A-EEF6D7471772}"/>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61F47-E79B-4E8B-8D4B-E2493AB3AD58}"/>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5" name="Footer Placeholder 4">
            <a:extLst>
              <a:ext uri="{FF2B5EF4-FFF2-40B4-BE49-F238E27FC236}">
                <a16:creationId xmlns:a16="http://schemas.microsoft.com/office/drawing/2014/main" id="{F1144E25-7CAB-4380-9F05-AD76CCD11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3CFBF-492D-4374-B24B-87CC0A85FAEF}"/>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140157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BFCF-ACBC-4464-B190-669B4EBC1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9898C-E088-4B05-9F18-5E76B896542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A7B96-39CA-4B17-8158-AE451398D034}"/>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D3A50F-758D-42F9-91ED-E9390454A61E}"/>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6" name="Footer Placeholder 5">
            <a:extLst>
              <a:ext uri="{FF2B5EF4-FFF2-40B4-BE49-F238E27FC236}">
                <a16:creationId xmlns:a16="http://schemas.microsoft.com/office/drawing/2014/main" id="{BD2B4DC8-E13C-4629-96EE-A510398E1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A1318-37CD-4799-A825-50C4EB1826A9}"/>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128576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083C-8757-4354-9254-AA91FE0DDB4A}"/>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7DF6C-2105-41D6-96C7-BA20DEBEB919}"/>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71D75-C491-4C45-8494-B846124BED99}"/>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68D6D5-184E-4F20-8D26-D57139DF6DE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30CEFA-890F-4A0F-9878-CB9B56D64BC6}"/>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635BC4-E957-42CE-A9A9-0A61A4D808A0}"/>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8" name="Footer Placeholder 7">
            <a:extLst>
              <a:ext uri="{FF2B5EF4-FFF2-40B4-BE49-F238E27FC236}">
                <a16:creationId xmlns:a16="http://schemas.microsoft.com/office/drawing/2014/main" id="{4123D6F8-A93A-4BA2-9C53-076B62C0E7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17457-4660-4590-859E-1F7184C9C44A}"/>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117393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2233-A174-48E0-82F0-E6CDD4064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8062E-9295-4B2A-9C9F-7E094251C181}"/>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4" name="Footer Placeholder 3">
            <a:extLst>
              <a:ext uri="{FF2B5EF4-FFF2-40B4-BE49-F238E27FC236}">
                <a16:creationId xmlns:a16="http://schemas.microsoft.com/office/drawing/2014/main" id="{06B7515C-974C-4CC9-8535-BC7DEAE9A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1002B9-1876-4B88-A184-BB060AE83E6E}"/>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373079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D7985-288F-4F3E-9B8B-9A8F8DA6B117}"/>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3" name="Footer Placeholder 2">
            <a:extLst>
              <a:ext uri="{FF2B5EF4-FFF2-40B4-BE49-F238E27FC236}">
                <a16:creationId xmlns:a16="http://schemas.microsoft.com/office/drawing/2014/main" id="{F53C5B7E-AEF6-4403-84B2-914FC7E68F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616953-DCE4-48F1-B5E9-1626A8CE5142}"/>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3128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C60C-10B8-4636-9403-107B687FC10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5DE66-0896-483F-ABBE-2561634DA70E}"/>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6E662E-AE89-423B-9546-8C1F5DB05D2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9CDAA14-F173-45DF-AAE1-E977F8EE9121}"/>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6" name="Footer Placeholder 5">
            <a:extLst>
              <a:ext uri="{FF2B5EF4-FFF2-40B4-BE49-F238E27FC236}">
                <a16:creationId xmlns:a16="http://schemas.microsoft.com/office/drawing/2014/main" id="{E99DFCC4-EEB2-4853-A793-0BF3A0050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E23F4-226E-457E-AA68-05662E17DAAE}"/>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115143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C61C-B43B-4091-887E-6B4F52227F0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3A6FEA-1E07-41E7-9632-0C78F8E85F10}"/>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5C5B419B-DB99-4FD4-AB05-3DF1AC67AD0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2C684D43-D3DE-4922-ABE7-51A707494AE9}"/>
              </a:ext>
            </a:extLst>
          </p:cNvPr>
          <p:cNvSpPr>
            <a:spLocks noGrp="1"/>
          </p:cNvSpPr>
          <p:nvPr>
            <p:ph type="dt" sz="half" idx="10"/>
          </p:nvPr>
        </p:nvSpPr>
        <p:spPr/>
        <p:txBody>
          <a:bodyPr/>
          <a:lstStyle/>
          <a:p>
            <a:fld id="{BFC5BAD1-76E8-44DE-8060-AA56DA35F5C7}" type="datetimeFigureOut">
              <a:rPr lang="en-US" smtClean="0"/>
              <a:t>4/22/2026</a:t>
            </a:fld>
            <a:endParaRPr lang="en-US"/>
          </a:p>
        </p:txBody>
      </p:sp>
      <p:sp>
        <p:nvSpPr>
          <p:cNvPr id="6" name="Footer Placeholder 5">
            <a:extLst>
              <a:ext uri="{FF2B5EF4-FFF2-40B4-BE49-F238E27FC236}">
                <a16:creationId xmlns:a16="http://schemas.microsoft.com/office/drawing/2014/main" id="{862A074A-6421-47BE-94F0-2FE49E6C9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6C55F-F90B-4D1A-AEC0-E2D03DC6069C}"/>
              </a:ext>
            </a:extLst>
          </p:cNvPr>
          <p:cNvSpPr>
            <a:spLocks noGrp="1"/>
          </p:cNvSpPr>
          <p:nvPr>
            <p:ph type="sldNum" sz="quarter" idx="12"/>
          </p:nvPr>
        </p:nvSpPr>
        <p:spPr/>
        <p:txBody>
          <a:bodyPr/>
          <a:lstStyle/>
          <a:p>
            <a:fld id="{3E9FD7B6-5444-4055-83A4-FEDD5A489671}" type="slidenum">
              <a:rPr lang="en-US" smtClean="0"/>
              <a:t>‹#›</a:t>
            </a:fld>
            <a:endParaRPr lang="en-US"/>
          </a:p>
        </p:txBody>
      </p:sp>
    </p:spTree>
    <p:extLst>
      <p:ext uri="{BB962C8B-B14F-4D97-AF65-F5344CB8AC3E}">
        <p14:creationId xmlns:p14="http://schemas.microsoft.com/office/powerpoint/2010/main" val="173497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4F27C-74B9-43EF-9896-DF1D1FD916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E70A99-EC2D-4B92-A2CE-3E70AA8D6641}"/>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03D2F-1771-47FC-9CA6-30757EF1EB0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5BAD1-76E8-44DE-8060-AA56DA35F5C7}" type="datetimeFigureOut">
              <a:rPr lang="en-US" smtClean="0"/>
              <a:t>4/22/2026</a:t>
            </a:fld>
            <a:endParaRPr lang="en-US"/>
          </a:p>
        </p:txBody>
      </p:sp>
      <p:sp>
        <p:nvSpPr>
          <p:cNvPr id="5" name="Footer Placeholder 4">
            <a:extLst>
              <a:ext uri="{FF2B5EF4-FFF2-40B4-BE49-F238E27FC236}">
                <a16:creationId xmlns:a16="http://schemas.microsoft.com/office/drawing/2014/main" id="{D0351FE6-9589-4832-88DD-EE7E432E4EBA}"/>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7360D5-44BF-401C-A630-5C807DC43072}"/>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FD7B6-5444-4055-83A4-FEDD5A489671}" type="slidenum">
              <a:rPr lang="en-US" smtClean="0"/>
              <a:t>‹#›</a:t>
            </a:fld>
            <a:endParaRPr lang="en-US"/>
          </a:p>
        </p:txBody>
      </p:sp>
    </p:spTree>
    <p:extLst>
      <p:ext uri="{BB962C8B-B14F-4D97-AF65-F5344CB8AC3E}">
        <p14:creationId xmlns:p14="http://schemas.microsoft.com/office/powerpoint/2010/main" val="73395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3.2-52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E30FBE-3481-A4B1-05A7-B09C6306B67C}"/>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Cooper Black" panose="0208090404030B020404" pitchFamily="18" charset="0"/>
              </a:rPr>
              <a:t>How do I prepare to sell at a farmer’s market?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B515D9-6ABE-281A-45A7-048E95C00ECE}"/>
              </a:ext>
            </a:extLst>
          </p:cNvPr>
          <p:cNvSpPr>
            <a:spLocks noGrp="1"/>
          </p:cNvSpPr>
          <p:nvPr>
            <p:ph idx="1"/>
          </p:nvPr>
        </p:nvSpPr>
        <p:spPr>
          <a:xfrm>
            <a:off x="4447308" y="591344"/>
            <a:ext cx="6906491" cy="1047885"/>
          </a:xfrm>
        </p:spPr>
        <p:txBody>
          <a:bodyPr anchor="ctr">
            <a:normAutofit/>
          </a:bodyPr>
          <a:lstStyle/>
          <a:p>
            <a:pPr marL="0" indent="0">
              <a:buNone/>
            </a:pPr>
            <a:r>
              <a:rPr lang="en-US" b="1" dirty="0"/>
              <a:t>Are you permitted by the right agency?</a:t>
            </a:r>
          </a:p>
          <a:p>
            <a:pPr marL="914411" lvl="2" indent="0">
              <a:buNone/>
            </a:pPr>
            <a:endParaRPr lang="en-US" dirty="0"/>
          </a:p>
          <a:p>
            <a:pPr marL="914411" lvl="2" indent="0">
              <a:buNone/>
            </a:pPr>
            <a:endParaRPr lang="en-US" dirty="0"/>
          </a:p>
          <a:p>
            <a:pPr lvl="2"/>
            <a:endParaRPr lang="en-US" dirty="0"/>
          </a:p>
        </p:txBody>
      </p:sp>
      <p:sp>
        <p:nvSpPr>
          <p:cNvPr id="5" name="TextBox 4">
            <a:extLst>
              <a:ext uri="{FF2B5EF4-FFF2-40B4-BE49-F238E27FC236}">
                <a16:creationId xmlns:a16="http://schemas.microsoft.com/office/drawing/2014/main" id="{E9A9F0E3-EB87-6D81-98DA-984C9F5107AF}"/>
              </a:ext>
            </a:extLst>
          </p:cNvPr>
          <p:cNvSpPr txBox="1"/>
          <p:nvPr/>
        </p:nvSpPr>
        <p:spPr>
          <a:xfrm>
            <a:off x="3712556" y="2011273"/>
            <a:ext cx="3959483" cy="3323987"/>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VDH permits Grade “A” pasteurized products: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Fluid Milk</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Yogurt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Kefir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Cottage Cheese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Buttermilk</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AB9216-B7D5-FB56-AFEB-E0821DCB9E90}"/>
              </a:ext>
            </a:extLst>
          </p:cNvPr>
          <p:cNvSpPr txBox="1"/>
          <p:nvPr/>
        </p:nvSpPr>
        <p:spPr>
          <a:xfrm>
            <a:off x="7110972" y="1988508"/>
            <a:ext cx="4962292" cy="3323987"/>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VDACS permits manufactured grade products: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Cheese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Ice Cream</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Dairy and Non-Dairy Frozen Desserts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Cream Cheese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EE745D36-B10C-7C04-4E33-0CC7B6F32949}"/>
              </a:ext>
            </a:extLst>
          </p:cNvPr>
          <p:cNvCxnSpPr>
            <a:cxnSpLocks/>
          </p:cNvCxnSpPr>
          <p:nvPr/>
        </p:nvCxnSpPr>
        <p:spPr>
          <a:xfrm>
            <a:off x="7550402" y="836342"/>
            <a:ext cx="0" cy="591014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27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FD6864-7CE2-43F8-BDCA-9FEC4BA70E38}"/>
              </a:ext>
            </a:extLst>
          </p:cNvPr>
          <p:cNvSpPr>
            <a:spLocks noGrp="1"/>
          </p:cNvSpPr>
          <p:nvPr>
            <p:ph type="title"/>
          </p:nvPr>
        </p:nvSpPr>
        <p:spPr>
          <a:xfrm>
            <a:off x="686835" y="1153572"/>
            <a:ext cx="3200400" cy="4461163"/>
          </a:xfrm>
        </p:spPr>
        <p:txBody>
          <a:bodyPr>
            <a:normAutofit/>
          </a:bodyPr>
          <a:lstStyle/>
          <a:p>
            <a:r>
              <a:rPr lang="en-US" dirty="0">
                <a:solidFill>
                  <a:srgbClr val="FFFFFF"/>
                </a:solidFill>
                <a:latin typeface="Cooper Black" panose="0208090404030B020404" pitchFamily="18" charset="0"/>
              </a:rPr>
              <a:t>How do I prepare to sell at a farmer’s market?</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693501-DD88-46D8-9E40-23B1E4025380}"/>
              </a:ext>
            </a:extLst>
          </p:cNvPr>
          <p:cNvSpPr>
            <a:spLocks noGrp="1"/>
          </p:cNvSpPr>
          <p:nvPr>
            <p:ph idx="1"/>
          </p:nvPr>
        </p:nvSpPr>
        <p:spPr>
          <a:xfrm>
            <a:off x="4447309" y="591346"/>
            <a:ext cx="6906491" cy="5585620"/>
          </a:xfrm>
        </p:spPr>
        <p:txBody>
          <a:bodyPr anchor="ctr">
            <a:normAutofit/>
          </a:bodyPr>
          <a:lstStyle/>
          <a:p>
            <a:r>
              <a:rPr lang="en-US" dirty="0"/>
              <a:t>Must be permitted by VDACS Dairy Services or VDH (fluid milk)</a:t>
            </a:r>
          </a:p>
          <a:p>
            <a:pPr lvl="1"/>
            <a:r>
              <a:rPr lang="en-US" dirty="0"/>
              <a:t>Or another state’s regulatory authority</a:t>
            </a:r>
          </a:p>
          <a:p>
            <a:r>
              <a:rPr lang="en-US" dirty="0"/>
              <a:t>Must be in good standing</a:t>
            </a:r>
          </a:p>
          <a:p>
            <a:r>
              <a:rPr lang="en-US" dirty="0"/>
              <a:t>No active recalls for products being sold at the market</a:t>
            </a:r>
          </a:p>
          <a:p>
            <a:r>
              <a:rPr lang="en-US" dirty="0"/>
              <a:t>New products must be sampled and held from sale until results are received back as negative for pathogenic growth, and within other safe regulatory levels</a:t>
            </a:r>
          </a:p>
        </p:txBody>
      </p:sp>
    </p:spTree>
    <p:extLst>
      <p:ext uri="{BB962C8B-B14F-4D97-AF65-F5344CB8AC3E}">
        <p14:creationId xmlns:p14="http://schemas.microsoft.com/office/powerpoint/2010/main" val="120492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B5A826-EE38-4EE1-A5C1-37BC2BDEB504}"/>
              </a:ext>
            </a:extLst>
          </p:cNvPr>
          <p:cNvSpPr>
            <a:spLocks noGrp="1"/>
          </p:cNvSpPr>
          <p:nvPr>
            <p:ph type="title"/>
          </p:nvPr>
        </p:nvSpPr>
        <p:spPr>
          <a:xfrm>
            <a:off x="686835" y="1153572"/>
            <a:ext cx="3200400" cy="4461163"/>
          </a:xfrm>
        </p:spPr>
        <p:txBody>
          <a:bodyPr>
            <a:normAutofit/>
          </a:bodyPr>
          <a:lstStyle/>
          <a:p>
            <a:r>
              <a:rPr lang="en-US" sz="3700" dirty="0">
                <a:solidFill>
                  <a:srgbClr val="FFFFFF"/>
                </a:solidFill>
                <a:latin typeface="Cooper Black" panose="0208090404030B020404" pitchFamily="18" charset="0"/>
              </a:rPr>
              <a:t>I’m finally set up at the Farmer’s Market! </a:t>
            </a:r>
            <a:br>
              <a:rPr lang="en-US" sz="3700" dirty="0">
                <a:solidFill>
                  <a:srgbClr val="FFFFFF"/>
                </a:solidFill>
                <a:latin typeface="Cooper Black" panose="0208090404030B020404" pitchFamily="18" charset="0"/>
              </a:rPr>
            </a:br>
            <a:br>
              <a:rPr lang="en-US" sz="3700" dirty="0">
                <a:solidFill>
                  <a:srgbClr val="FFFFFF"/>
                </a:solidFill>
                <a:latin typeface="Cooper Black" panose="0208090404030B020404" pitchFamily="18" charset="0"/>
              </a:rPr>
            </a:br>
            <a:r>
              <a:rPr lang="en-US" sz="3700" dirty="0">
                <a:solidFill>
                  <a:srgbClr val="FFFFFF"/>
                </a:solidFill>
                <a:latin typeface="Cooper Black" panose="0208090404030B020404" pitchFamily="18" charset="0"/>
              </a:rPr>
              <a:t>Now what?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7A5FF2A-85C2-47E1-AE3D-9B2800FE2E70}"/>
              </a:ext>
            </a:extLst>
          </p:cNvPr>
          <p:cNvSpPr>
            <a:spLocks noGrp="1"/>
          </p:cNvSpPr>
          <p:nvPr>
            <p:ph idx="1"/>
          </p:nvPr>
        </p:nvSpPr>
        <p:spPr>
          <a:xfrm>
            <a:off x="4298570" y="591346"/>
            <a:ext cx="4083433" cy="5585620"/>
          </a:xfrm>
        </p:spPr>
        <p:txBody>
          <a:bodyPr anchor="ctr">
            <a:normAutofit/>
          </a:bodyPr>
          <a:lstStyle/>
          <a:p>
            <a:r>
              <a:rPr lang="en-US" dirty="0"/>
              <a:t>Almost all dairy products are considered a TCS (time/temperature control for safety) Food</a:t>
            </a:r>
          </a:p>
          <a:p>
            <a:pPr lvl="1"/>
            <a:r>
              <a:rPr lang="en-US" dirty="0"/>
              <a:t>Must be held below 41° F; or</a:t>
            </a:r>
          </a:p>
          <a:p>
            <a:pPr lvl="1"/>
            <a:r>
              <a:rPr lang="en-US" dirty="0"/>
              <a:t>Marked when taken out of refrigeration and sold, served, or destroyed within 4 hours.	</a:t>
            </a:r>
          </a:p>
          <a:p>
            <a:pPr lvl="2"/>
            <a:r>
              <a:rPr lang="en-US" dirty="0"/>
              <a:t>This pertains to free samples, too!</a:t>
            </a:r>
          </a:p>
        </p:txBody>
      </p:sp>
      <p:pic>
        <p:nvPicPr>
          <p:cNvPr id="4" name="Picture 3">
            <a:extLst>
              <a:ext uri="{FF2B5EF4-FFF2-40B4-BE49-F238E27FC236}">
                <a16:creationId xmlns:a16="http://schemas.microsoft.com/office/drawing/2014/main" id="{AE99863D-25E6-466D-975A-25D14AF61C41}"/>
              </a:ext>
            </a:extLst>
          </p:cNvPr>
          <p:cNvPicPr>
            <a:picLocks noChangeAspect="1"/>
          </p:cNvPicPr>
          <p:nvPr/>
        </p:nvPicPr>
        <p:blipFill>
          <a:blip r:embed="rId3"/>
          <a:stretch>
            <a:fillRect/>
          </a:stretch>
        </p:blipFill>
        <p:spPr>
          <a:xfrm>
            <a:off x="8525589" y="466531"/>
            <a:ext cx="2979577" cy="4469364"/>
          </a:xfrm>
          <a:prstGeom prst="rect">
            <a:avLst/>
          </a:prstGeom>
        </p:spPr>
      </p:pic>
    </p:spTree>
    <p:extLst>
      <p:ext uri="{BB962C8B-B14F-4D97-AF65-F5344CB8AC3E}">
        <p14:creationId xmlns:p14="http://schemas.microsoft.com/office/powerpoint/2010/main" val="31432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9EBD03-D041-4D9F-975B-3E20A915BE30}"/>
              </a:ext>
            </a:extLst>
          </p:cNvPr>
          <p:cNvSpPr>
            <a:spLocks noGrp="1"/>
          </p:cNvSpPr>
          <p:nvPr>
            <p:ph type="title"/>
          </p:nvPr>
        </p:nvSpPr>
        <p:spPr>
          <a:xfrm>
            <a:off x="686835" y="1153572"/>
            <a:ext cx="3200400" cy="4461163"/>
          </a:xfrm>
        </p:spPr>
        <p:txBody>
          <a:bodyPr>
            <a:normAutofit/>
          </a:bodyPr>
          <a:lstStyle/>
          <a:p>
            <a:r>
              <a:rPr lang="en-US" dirty="0">
                <a:solidFill>
                  <a:srgbClr val="FFFFFF"/>
                </a:solidFill>
                <a:latin typeface="Cooper Black" panose="0208090404030B020404" pitchFamily="18" charset="0"/>
              </a:rPr>
              <a:t>What dairy products can’t I sell?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5DDFD8-A0D1-427A-882D-FB500464B4AB}"/>
              </a:ext>
            </a:extLst>
          </p:cNvPr>
          <p:cNvSpPr>
            <a:spLocks noGrp="1"/>
          </p:cNvSpPr>
          <p:nvPr>
            <p:ph idx="1"/>
          </p:nvPr>
        </p:nvSpPr>
        <p:spPr>
          <a:xfrm>
            <a:off x="4447309" y="591346"/>
            <a:ext cx="6906491" cy="5585620"/>
          </a:xfrm>
        </p:spPr>
        <p:txBody>
          <a:bodyPr anchor="ctr">
            <a:normAutofit/>
          </a:bodyPr>
          <a:lstStyle/>
          <a:p>
            <a:pPr marL="0" indent="0" algn="ctr" fontAlgn="base">
              <a:buNone/>
            </a:pPr>
            <a:r>
              <a:rPr lang="en-US" sz="3600" b="1" dirty="0">
                <a:solidFill>
                  <a:srgbClr val="FF0000"/>
                </a:solidFill>
                <a:latin typeface="PT Serif" panose="020A0603040505020204" pitchFamily="18" charset="0"/>
              </a:rPr>
              <a:t>2VAC5-490-75. Sale of unpasteurized milk for human consumption prohibited.</a:t>
            </a:r>
          </a:p>
          <a:p>
            <a:pPr marL="0" indent="0" algn="ctr" fontAlgn="base">
              <a:buNone/>
            </a:pPr>
            <a:r>
              <a:rPr lang="en-US" dirty="0">
                <a:effectLst/>
              </a:rPr>
              <a:t>No person may offer to sell or sell, barter, trade, or accept any goods or services in exchange for unpasteurized milk if the unpasteurized milk is intended for human consumption.</a:t>
            </a:r>
          </a:p>
          <a:p>
            <a:pPr marL="0" indent="0" algn="ctr" fontAlgn="base">
              <a:buNone/>
            </a:pPr>
            <a:r>
              <a:rPr lang="en-US" b="1" i="0" dirty="0">
                <a:solidFill>
                  <a:srgbClr val="444444"/>
                </a:solidFill>
                <a:effectLst/>
                <a:latin typeface="PT Serif" panose="020A0603040505020204" pitchFamily="18" charset="0"/>
              </a:rPr>
              <a:t>Statutory Authority</a:t>
            </a:r>
          </a:p>
          <a:p>
            <a:pPr marL="0" indent="0" algn="ctr" fontAlgn="base">
              <a:buNone/>
            </a:pPr>
            <a:r>
              <a:rPr lang="en-US" b="0" i="0" dirty="0">
                <a:solidFill>
                  <a:srgbClr val="444444"/>
                </a:solidFill>
                <a:effectLst/>
                <a:latin typeface="PT Serif" panose="020A0603040505020204" pitchFamily="18" charset="0"/>
              </a:rPr>
              <a:t>§ </a:t>
            </a:r>
            <a:r>
              <a:rPr lang="en-US" b="0" i="0" u="none" strike="noStrike" dirty="0">
                <a:solidFill>
                  <a:srgbClr val="3498DB"/>
                </a:solidFill>
                <a:effectLst/>
                <a:latin typeface="PT Serif" panose="020A0603040505020204" pitchFamily="18" charset="0"/>
                <a:hlinkClick r:id="rId3"/>
              </a:rPr>
              <a:t>3.2-5206</a:t>
            </a:r>
            <a:r>
              <a:rPr lang="en-US" b="0" i="0" dirty="0">
                <a:solidFill>
                  <a:srgbClr val="444444"/>
                </a:solidFill>
                <a:effectLst/>
                <a:latin typeface="PT Serif" panose="020A0603040505020204" pitchFamily="18" charset="0"/>
              </a:rPr>
              <a:t> of the Code of Virginia.</a:t>
            </a:r>
          </a:p>
          <a:p>
            <a:pPr marL="0" indent="0" fontAlgn="base">
              <a:buNone/>
            </a:pPr>
            <a:endParaRPr lang="en-US" dirty="0">
              <a:effectLst/>
            </a:endParaRPr>
          </a:p>
          <a:p>
            <a:endParaRPr lang="en-US" dirty="0"/>
          </a:p>
        </p:txBody>
      </p:sp>
      <p:pic>
        <p:nvPicPr>
          <p:cNvPr id="5" name="Graphic 4" descr="No entry sign">
            <a:extLst>
              <a:ext uri="{FF2B5EF4-FFF2-40B4-BE49-F238E27FC236}">
                <a16:creationId xmlns:a16="http://schemas.microsoft.com/office/drawing/2014/main" id="{34CE6088-A096-49EB-BE2A-CF43DC0C2456}"/>
              </a:ext>
            </a:extLst>
          </p:cNvPr>
          <p:cNvPicPr>
            <a:picLocks noChangeAspect="1"/>
          </p:cNvPicPr>
          <p:nvPr/>
        </p:nvPicPr>
        <p:blipFill>
          <a:blip r:embed="rId4">
            <a:alphaModFix amt="11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021" y="2"/>
            <a:ext cx="6906491" cy="6906491"/>
          </a:xfrm>
          <a:prstGeom prst="rect">
            <a:avLst/>
          </a:prstGeom>
        </p:spPr>
      </p:pic>
    </p:spTree>
    <p:extLst>
      <p:ext uri="{BB962C8B-B14F-4D97-AF65-F5344CB8AC3E}">
        <p14:creationId xmlns:p14="http://schemas.microsoft.com/office/powerpoint/2010/main" val="205013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9553D1-C569-46D1-B9DA-529EBC89399F}"/>
              </a:ext>
            </a:extLst>
          </p:cNvPr>
          <p:cNvSpPr>
            <a:spLocks noGrp="1"/>
          </p:cNvSpPr>
          <p:nvPr>
            <p:ph type="title"/>
          </p:nvPr>
        </p:nvSpPr>
        <p:spPr>
          <a:xfrm>
            <a:off x="686835" y="1153572"/>
            <a:ext cx="3200400" cy="4461163"/>
          </a:xfrm>
        </p:spPr>
        <p:txBody>
          <a:bodyPr>
            <a:normAutofit/>
          </a:bodyPr>
          <a:lstStyle/>
          <a:p>
            <a:r>
              <a:rPr lang="en-US" dirty="0">
                <a:solidFill>
                  <a:srgbClr val="FFFFFF"/>
                </a:solidFill>
                <a:latin typeface="Cooper Black" panose="0208090404030B020404" pitchFamily="18" charset="0"/>
              </a:rPr>
              <a:t>What dairy products can’t I sell?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c 6" descr="No entry sign">
            <a:extLst>
              <a:ext uri="{FF2B5EF4-FFF2-40B4-BE49-F238E27FC236}">
                <a16:creationId xmlns:a16="http://schemas.microsoft.com/office/drawing/2014/main" id="{535C94BC-94F0-424F-B636-D1F346B71A17}"/>
              </a:ext>
            </a:extLst>
          </p:cNvPr>
          <p:cNvPicPr>
            <a:picLocks noChangeAspect="1"/>
          </p:cNvPicPr>
          <p:nvPr/>
        </p:nvPicPr>
        <p:blipFill>
          <a:blip r:embed="rId3">
            <a:alphaModFix amt="1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7308" y="-17131"/>
            <a:ext cx="6906491" cy="6906491"/>
          </a:xfrm>
          <a:prstGeom prst="rect">
            <a:avLst/>
          </a:prstGeom>
        </p:spPr>
      </p:pic>
      <p:sp>
        <p:nvSpPr>
          <p:cNvPr id="3" name="Content Placeholder 2">
            <a:extLst>
              <a:ext uri="{FF2B5EF4-FFF2-40B4-BE49-F238E27FC236}">
                <a16:creationId xmlns:a16="http://schemas.microsoft.com/office/drawing/2014/main" id="{5AA0145D-41B9-4C47-9F84-F99D1A777332}"/>
              </a:ext>
            </a:extLst>
          </p:cNvPr>
          <p:cNvSpPr>
            <a:spLocks noGrp="1"/>
          </p:cNvSpPr>
          <p:nvPr>
            <p:ph idx="1"/>
          </p:nvPr>
        </p:nvSpPr>
        <p:spPr>
          <a:xfrm>
            <a:off x="4335342" y="460714"/>
            <a:ext cx="6906491" cy="5585620"/>
          </a:xfrm>
        </p:spPr>
        <p:txBody>
          <a:bodyPr anchor="ctr">
            <a:normAutofit fontScale="92500" lnSpcReduction="10000"/>
          </a:bodyPr>
          <a:lstStyle/>
          <a:p>
            <a:pPr marL="0" indent="0" algn="ctr">
              <a:buNone/>
            </a:pPr>
            <a:r>
              <a:rPr lang="en-US" b="1" dirty="0"/>
              <a:t>Any dairy products made without a permit!</a:t>
            </a:r>
          </a:p>
          <a:p>
            <a:pPr marL="0" indent="0">
              <a:buNone/>
            </a:pPr>
            <a:r>
              <a:rPr lang="en-US" sz="1801" dirty="0"/>
              <a:t>Grade “A”: </a:t>
            </a:r>
            <a:r>
              <a:rPr lang="en-US" sz="1200" dirty="0">
                <a:latin typeface="PTSerif-Regular"/>
              </a:rPr>
              <a:t>2VAC5-490-30. Permits.</a:t>
            </a:r>
          </a:p>
          <a:p>
            <a:pPr algn="l">
              <a:buAutoNum type="alphaUcPeriod"/>
            </a:pPr>
            <a:r>
              <a:rPr lang="en-US" sz="1200" dirty="0">
                <a:latin typeface="PTSerif-Regular"/>
              </a:rPr>
              <a:t>No person may produce, provide, manufacture, sell, offer for sale, or store in the Commonwealth, or bring, send, or receive into the Commonwealth, any milk, milk product, or condensed and dry milk product for use in the commercial preparation of grade A pasteurized, ultra-pasteurized, aseptically processed and packaged, or retort processed after packaging milk or milk product unless the person possesses a grade A permit from the state regulatory agency. Nothing in this chapter shall be deemed to require a person who is a broker, agent, or distributor's representative to have a grade A permit if the person buys condensed and dry milk product for, or sells condensed and dry milk product to, a milk plant that has a valid grade A permit from any state.</a:t>
            </a:r>
          </a:p>
          <a:p>
            <a:pPr algn="l">
              <a:buAutoNum type="alphaUcPeriod"/>
            </a:pPr>
            <a:endParaRPr lang="en-US" sz="1200" dirty="0">
              <a:latin typeface="PTSerif-Regular"/>
            </a:endParaRPr>
          </a:p>
          <a:p>
            <a:pPr marL="0" indent="0">
              <a:buNone/>
            </a:pPr>
            <a:r>
              <a:rPr lang="en-US" sz="1801" dirty="0"/>
              <a:t>Ice Cream: </a:t>
            </a:r>
            <a:r>
              <a:rPr lang="en-US" sz="1200" dirty="0">
                <a:latin typeface="PTSerif-Regular"/>
              </a:rPr>
              <a:t>2VAC5-510-420. Issuing, suspension and revocation of permits.</a:t>
            </a:r>
          </a:p>
          <a:p>
            <a:pPr algn="l">
              <a:buAutoNum type="alphaUcPeriod"/>
            </a:pPr>
            <a:r>
              <a:rPr lang="en-US" sz="1200" dirty="0">
                <a:latin typeface="PTSerif-Regular"/>
              </a:rPr>
              <a:t>It shall be unlawful for any person who does not possess a permit from the Virginia Department of Agriculture and Consumer Services to bring into, send into, or receive into the Commonwealth of Virginia for sale, or to sell, or offer for sale therein, or to have in storage with intent to offer for sale or sell frozen desserts or frozen desserts mix identified in this chapter: Provided, that grocery stores, restaurants, soda fountains, and similar establishments where frozen desserts or frozen desserts mix are regularly served or sold at retail, but not processed, may be exempt from the requirements of this chapter.</a:t>
            </a:r>
          </a:p>
          <a:p>
            <a:pPr algn="l">
              <a:buAutoNum type="alphaUcPeriod"/>
            </a:pPr>
            <a:endParaRPr lang="en-US" sz="1200" dirty="0">
              <a:latin typeface="PTSerif-Regular"/>
            </a:endParaRPr>
          </a:p>
          <a:p>
            <a:pPr marL="0" indent="0">
              <a:buNone/>
            </a:pPr>
            <a:r>
              <a:rPr lang="en-US" sz="1801" dirty="0"/>
              <a:t>Cheese/Butter: </a:t>
            </a:r>
            <a:r>
              <a:rPr lang="en-US" sz="1200" dirty="0">
                <a:latin typeface="PTSerif-Regular"/>
              </a:rPr>
              <a:t>2VAC5-531-50. Permits.</a:t>
            </a:r>
          </a:p>
          <a:p>
            <a:pPr algn="l">
              <a:buFont typeface="+mj-lt"/>
              <a:buAutoNum type="alphaUcPeriod" startAt="2"/>
            </a:pPr>
            <a:r>
              <a:rPr lang="en-US" sz="1200" dirty="0">
                <a:latin typeface="PTSerif-Regular"/>
              </a:rPr>
              <a:t>No person may produce, process, manufacture, handle, package, reprocess, repackage, rework, offer for                     sale or sell any manufactured dairy product in the Commonwealth of Virginia unless the person possesses a permit from the Virginia Department of Agriculture and Consumer Services. The requirement for a permit shall not apply to (</a:t>
            </a:r>
            <a:r>
              <a:rPr lang="en-US" sz="1200" dirty="0" err="1">
                <a:latin typeface="PTSerif-Regular"/>
              </a:rPr>
              <a:t>i</a:t>
            </a:r>
            <a:r>
              <a:rPr lang="en-US" sz="1200" dirty="0">
                <a:latin typeface="PTSerif-Regular"/>
              </a:rPr>
              <a:t>) any person’s establishment where a manufactured dairy product is served or sold at retail, so long as the manufactured dairy product is not produced, manufactured, reprocessed or reworked at the establishment; (ii) any person who distributes and does not process manufactured dairy product; or (iii) any person producing manufactured dairy product outside the Commonwealth of Virginia.</a:t>
            </a:r>
          </a:p>
        </p:txBody>
      </p:sp>
    </p:spTree>
    <p:extLst>
      <p:ext uri="{BB962C8B-B14F-4D97-AF65-F5344CB8AC3E}">
        <p14:creationId xmlns:p14="http://schemas.microsoft.com/office/powerpoint/2010/main" val="381303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45EB2A-CE46-4B5D-935F-D58A8B152F2A}"/>
              </a:ext>
            </a:extLst>
          </p:cNvPr>
          <p:cNvSpPr>
            <a:spLocks noGrp="1"/>
          </p:cNvSpPr>
          <p:nvPr>
            <p:ph type="title"/>
          </p:nvPr>
        </p:nvSpPr>
        <p:spPr>
          <a:xfrm>
            <a:off x="838202" y="556997"/>
            <a:ext cx="10515600" cy="1133692"/>
          </a:xfrm>
        </p:spPr>
        <p:txBody>
          <a:bodyPr>
            <a:normAutofit/>
          </a:bodyPr>
          <a:lstStyle/>
          <a:p>
            <a:pPr algn="ctr"/>
            <a:r>
              <a:rPr lang="en-US" sz="3600" dirty="0">
                <a:latin typeface="Cooper Black" panose="0208090404030B020404" pitchFamily="18" charset="0"/>
              </a:rPr>
              <a:t>How do I know if a vendor is permitted to sell dairy products?</a:t>
            </a:r>
          </a:p>
        </p:txBody>
      </p:sp>
      <p:graphicFrame>
        <p:nvGraphicFramePr>
          <p:cNvPr id="32" name="Content Placeholder 2">
            <a:extLst>
              <a:ext uri="{FF2B5EF4-FFF2-40B4-BE49-F238E27FC236}">
                <a16:creationId xmlns:a16="http://schemas.microsoft.com/office/drawing/2014/main" id="{A7205A11-1E1F-F5EF-1C13-DD9BC4F3C978}"/>
              </a:ext>
            </a:extLst>
          </p:cNvPr>
          <p:cNvGraphicFramePr>
            <a:graphicFrameLocks noGrp="1"/>
          </p:cNvGraphicFramePr>
          <p:nvPr>
            <p:ph idx="1"/>
          </p:nvPr>
        </p:nvGraphicFramePr>
        <p:xfrm>
          <a:off x="838202" y="1825624"/>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2209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Widescreen</PresentationFormat>
  <Paragraphs>56</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Calibri</vt:lpstr>
      <vt:lpstr>Calibri Light</vt:lpstr>
      <vt:lpstr>Cooper Black</vt:lpstr>
      <vt:lpstr>PT Serif</vt:lpstr>
      <vt:lpstr>PTSerif-Regular</vt:lpstr>
      <vt:lpstr>1_Office Theme</vt:lpstr>
      <vt:lpstr>How do I prepare to sell at a farmer’s market?</vt:lpstr>
      <vt:lpstr>How do I prepare to sell at a farmer’s market?</vt:lpstr>
      <vt:lpstr>I’m finally set up at the Farmer’s Market!   Now what?</vt:lpstr>
      <vt:lpstr>What dairy products can’t I sell?</vt:lpstr>
      <vt:lpstr>What dairy products can’t I sell?</vt:lpstr>
      <vt:lpstr>How do I know if a vendor is permitted to sell dairy products?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Moyer, Hunter (VDACS)</dc:creator>
  <cp:lastModifiedBy>Moyer, Hunter (VDACS)</cp:lastModifiedBy>
  <cp:revision>1</cp:revision>
  <dcterms:created xsi:type="dcterms:W3CDTF">2026-04-22T15:07:31Z</dcterms:created>
  <dcterms:modified xsi:type="dcterms:W3CDTF">2026-04-22T15:08:30Z</dcterms:modified>
</cp:coreProperties>
</file>