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366" r:id="rId3"/>
    <p:sldId id="378" r:id="rId4"/>
    <p:sldId id="380" r:id="rId5"/>
    <p:sldId id="377" r:id="rId6"/>
    <p:sldId id="262" r:id="rId7"/>
    <p:sldId id="361" r:id="rId8"/>
    <p:sldId id="362" r:id="rId9"/>
    <p:sldId id="408" r:id="rId10"/>
    <p:sldId id="348" r:id="rId11"/>
    <p:sldId id="394" r:id="rId12"/>
    <p:sldId id="395" r:id="rId13"/>
    <p:sldId id="396" r:id="rId14"/>
    <p:sldId id="397" r:id="rId15"/>
    <p:sldId id="398" r:id="rId16"/>
    <p:sldId id="399" r:id="rId17"/>
    <p:sldId id="400" r:id="rId18"/>
    <p:sldId id="401" r:id="rId19"/>
    <p:sldId id="402" r:id="rId20"/>
    <p:sldId id="403" r:id="rId21"/>
    <p:sldId id="404" r:id="rId22"/>
    <p:sldId id="405" r:id="rId23"/>
    <p:sldId id="406" r:id="rId24"/>
    <p:sldId id="407" r:id="rId25"/>
    <p:sldId id="351" r:id="rId26"/>
    <p:sldId id="367" r:id="rId27"/>
    <p:sldId id="368" r:id="rId28"/>
    <p:sldId id="356" r:id="rId29"/>
    <p:sldId id="393" r:id="rId30"/>
    <p:sldId id="358"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diagrams/_rels/data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_rels/drawing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5DE236C-7D08-4AF6-9AFC-DE6E9B24DF0B}" type="doc">
      <dgm:prSet loTypeId="urn:microsoft.com/office/officeart/2005/8/layout/process4" loCatId="process" qsTypeId="urn:microsoft.com/office/officeart/2005/8/quickstyle/simple4" qsCatId="simple" csTypeId="urn:microsoft.com/office/officeart/2005/8/colors/colorful2" csCatId="colorful" phldr="1"/>
      <dgm:spPr/>
      <dgm:t>
        <a:bodyPr/>
        <a:lstStyle/>
        <a:p>
          <a:endParaRPr lang="en-US"/>
        </a:p>
      </dgm:t>
    </dgm:pt>
    <dgm:pt modelId="{419044C0-DB68-4307-A12E-22D6D452A1A2}">
      <dgm:prSet/>
      <dgm:spPr/>
      <dgm:t>
        <a:bodyPr/>
        <a:lstStyle/>
        <a:p>
          <a:pPr rtl="0"/>
          <a:r>
            <a:rPr lang="en-US" b="1" dirty="0">
              <a:latin typeface="Corbel" panose="020B0503020204020204"/>
            </a:rPr>
            <a:t>VSFPC Definition of MFPVs: Vehicles, covered trailers,  carts, and enclosed trailers, or other moveable devices capable of being able to be occupied by persons during cooking operations and that contain cooking equipment that utilize open flames or are capable of producing smoke or grease laden vapors for the purpose of preparing and serving food to the public. Vehicles used for private recreation shall not be considered mobile food preparation vehicles.</a:t>
          </a:r>
          <a:endParaRPr lang="en-US" dirty="0"/>
        </a:p>
      </dgm:t>
    </dgm:pt>
    <dgm:pt modelId="{4458D441-5377-440F-B4D1-D597926A425B}" type="parTrans" cxnId="{F194676A-B478-4300-9DA6-CE9D0C1A1D15}">
      <dgm:prSet/>
      <dgm:spPr/>
      <dgm:t>
        <a:bodyPr/>
        <a:lstStyle/>
        <a:p>
          <a:endParaRPr lang="en-US"/>
        </a:p>
      </dgm:t>
    </dgm:pt>
    <dgm:pt modelId="{5807C260-934B-4845-AF53-D5AC47310D43}" type="sibTrans" cxnId="{F194676A-B478-4300-9DA6-CE9D0C1A1D15}">
      <dgm:prSet/>
      <dgm:spPr/>
      <dgm:t>
        <a:bodyPr/>
        <a:lstStyle/>
        <a:p>
          <a:endParaRPr lang="en-US"/>
        </a:p>
      </dgm:t>
    </dgm:pt>
    <dgm:pt modelId="{DC724551-F3EF-4C2A-BD70-E1E90B013D10}">
      <dgm:prSet/>
      <dgm:spPr/>
      <dgm:t>
        <a:bodyPr/>
        <a:lstStyle/>
        <a:p>
          <a:pPr rtl="0"/>
          <a:r>
            <a:rPr lang="en-US" dirty="0">
              <a:latin typeface="Corbel" panose="020B0503020204020204"/>
            </a:rPr>
            <a:t>Capable of Being Occupied AND</a:t>
          </a:r>
          <a:endParaRPr lang="en-US" dirty="0"/>
        </a:p>
      </dgm:t>
    </dgm:pt>
    <dgm:pt modelId="{4AAEF8D4-3E5B-41DB-B75A-6BB305E76A63}" type="parTrans" cxnId="{CD174688-AEF4-4891-8133-7E1CF57716D4}">
      <dgm:prSet/>
      <dgm:spPr/>
      <dgm:t>
        <a:bodyPr/>
        <a:lstStyle/>
        <a:p>
          <a:endParaRPr lang="en-US"/>
        </a:p>
      </dgm:t>
    </dgm:pt>
    <dgm:pt modelId="{808AEB4F-0599-4339-956F-55A01A253D47}" type="sibTrans" cxnId="{CD174688-AEF4-4891-8133-7E1CF57716D4}">
      <dgm:prSet/>
      <dgm:spPr/>
      <dgm:t>
        <a:bodyPr/>
        <a:lstStyle/>
        <a:p>
          <a:endParaRPr lang="en-US"/>
        </a:p>
      </dgm:t>
    </dgm:pt>
    <dgm:pt modelId="{F5BB9CC1-AEEE-4F41-A572-FB445314EDC3}">
      <dgm:prSet/>
      <dgm:spPr/>
      <dgm:t>
        <a:bodyPr/>
        <a:lstStyle/>
        <a:p>
          <a:pPr rtl="0"/>
          <a:r>
            <a:rPr lang="en-US" dirty="0">
              <a:latin typeface="Corbel" panose="020B0503020204020204"/>
            </a:rPr>
            <a:t>SERVES Food to the Public.</a:t>
          </a:r>
          <a:endParaRPr lang="en-US" dirty="0"/>
        </a:p>
      </dgm:t>
    </dgm:pt>
    <dgm:pt modelId="{285229CB-903D-475C-AFF8-8445C458D4E6}" type="parTrans" cxnId="{D22D0BA3-08BB-44FE-AEB7-6BA74339CB8C}">
      <dgm:prSet/>
      <dgm:spPr/>
      <dgm:t>
        <a:bodyPr/>
        <a:lstStyle/>
        <a:p>
          <a:endParaRPr lang="en-US"/>
        </a:p>
      </dgm:t>
    </dgm:pt>
    <dgm:pt modelId="{F4E9BD9E-F87F-473E-8356-66AADECE330C}" type="sibTrans" cxnId="{D22D0BA3-08BB-44FE-AEB7-6BA74339CB8C}">
      <dgm:prSet/>
      <dgm:spPr/>
      <dgm:t>
        <a:bodyPr/>
        <a:lstStyle/>
        <a:p>
          <a:endParaRPr lang="en-US"/>
        </a:p>
      </dgm:t>
    </dgm:pt>
    <dgm:pt modelId="{CACC6670-4889-4955-B7E3-69DD0D54EC95}">
      <dgm:prSet phldr="0"/>
      <dgm:spPr/>
      <dgm:t>
        <a:bodyPr/>
        <a:lstStyle/>
        <a:p>
          <a:pPr rtl="0"/>
          <a:r>
            <a:rPr lang="en-US" dirty="0">
              <a:latin typeface="Corbel" panose="020B0503020204020204"/>
            </a:rPr>
            <a:t>Containing Equipment that EITHER Utilizes Open Flames OR Produces Grease Laden Vapor AND</a:t>
          </a:r>
        </a:p>
      </dgm:t>
    </dgm:pt>
    <dgm:pt modelId="{3D56F0AE-E250-4FE0-9FAC-1A15B0E3DAF2}" type="parTrans" cxnId="{AB641D62-A655-4039-B555-18E9E1992DD3}">
      <dgm:prSet/>
      <dgm:spPr/>
    </dgm:pt>
    <dgm:pt modelId="{CF5B9774-5F83-4415-B387-6C09768E50F0}" type="sibTrans" cxnId="{AB641D62-A655-4039-B555-18E9E1992DD3}">
      <dgm:prSet/>
      <dgm:spPr/>
    </dgm:pt>
    <dgm:pt modelId="{DAF7679D-703A-4CF5-A7E5-D15E9A8E50E8}" type="pres">
      <dgm:prSet presAssocID="{45DE236C-7D08-4AF6-9AFC-DE6E9B24DF0B}" presName="Name0" presStyleCnt="0">
        <dgm:presLayoutVars>
          <dgm:dir/>
          <dgm:animLvl val="lvl"/>
          <dgm:resizeHandles val="exact"/>
        </dgm:presLayoutVars>
      </dgm:prSet>
      <dgm:spPr/>
    </dgm:pt>
    <dgm:pt modelId="{CF8E7B30-0465-4772-BC7F-CA01363C26C3}" type="pres">
      <dgm:prSet presAssocID="{419044C0-DB68-4307-A12E-22D6D452A1A2}" presName="boxAndChildren" presStyleCnt="0"/>
      <dgm:spPr/>
    </dgm:pt>
    <dgm:pt modelId="{68048CA4-FD75-42C5-AD37-ECA97AEE43AF}" type="pres">
      <dgm:prSet presAssocID="{419044C0-DB68-4307-A12E-22D6D452A1A2}" presName="parentTextBox" presStyleLbl="node1" presStyleIdx="0" presStyleCnt="1"/>
      <dgm:spPr/>
    </dgm:pt>
    <dgm:pt modelId="{1A5B7D52-D6C2-4DB9-A6A8-F6165FEC519D}" type="pres">
      <dgm:prSet presAssocID="{419044C0-DB68-4307-A12E-22D6D452A1A2}" presName="entireBox" presStyleLbl="node1" presStyleIdx="0" presStyleCnt="1"/>
      <dgm:spPr/>
    </dgm:pt>
    <dgm:pt modelId="{02CDDA3C-1A6E-40B9-889C-B6B22ACFB5E0}" type="pres">
      <dgm:prSet presAssocID="{419044C0-DB68-4307-A12E-22D6D452A1A2}" presName="descendantBox" presStyleCnt="0"/>
      <dgm:spPr/>
    </dgm:pt>
    <dgm:pt modelId="{F44219FA-7F92-42A7-BBCC-EBF6C95CB7B6}" type="pres">
      <dgm:prSet presAssocID="{DC724551-F3EF-4C2A-BD70-E1E90B013D10}" presName="childTextBox" presStyleLbl="fgAccFollowNode1" presStyleIdx="0" presStyleCnt="3">
        <dgm:presLayoutVars>
          <dgm:bulletEnabled val="1"/>
        </dgm:presLayoutVars>
      </dgm:prSet>
      <dgm:spPr/>
    </dgm:pt>
    <dgm:pt modelId="{766B7169-BE2D-4208-8D9F-EC3D10A70B95}" type="pres">
      <dgm:prSet presAssocID="{CACC6670-4889-4955-B7E3-69DD0D54EC95}" presName="childTextBox" presStyleLbl="fgAccFollowNode1" presStyleIdx="1" presStyleCnt="3">
        <dgm:presLayoutVars>
          <dgm:bulletEnabled val="1"/>
        </dgm:presLayoutVars>
      </dgm:prSet>
      <dgm:spPr/>
    </dgm:pt>
    <dgm:pt modelId="{86FE8B9C-59C5-41B2-8990-15905C61EAF5}" type="pres">
      <dgm:prSet presAssocID="{F5BB9CC1-AEEE-4F41-A572-FB445314EDC3}" presName="childTextBox" presStyleLbl="fgAccFollowNode1" presStyleIdx="2" presStyleCnt="3">
        <dgm:presLayoutVars>
          <dgm:bulletEnabled val="1"/>
        </dgm:presLayoutVars>
      </dgm:prSet>
      <dgm:spPr/>
    </dgm:pt>
  </dgm:ptLst>
  <dgm:cxnLst>
    <dgm:cxn modelId="{49E51939-C99D-457B-B859-1D32E47872D2}" type="presOf" srcId="{F5BB9CC1-AEEE-4F41-A572-FB445314EDC3}" destId="{86FE8B9C-59C5-41B2-8990-15905C61EAF5}" srcOrd="0" destOrd="0" presId="urn:microsoft.com/office/officeart/2005/8/layout/process4"/>
    <dgm:cxn modelId="{3B75933B-9BD0-4DB5-8A16-8A4C41F9E87F}" type="presOf" srcId="{CACC6670-4889-4955-B7E3-69DD0D54EC95}" destId="{766B7169-BE2D-4208-8D9F-EC3D10A70B95}" srcOrd="0" destOrd="0" presId="urn:microsoft.com/office/officeart/2005/8/layout/process4"/>
    <dgm:cxn modelId="{AB641D62-A655-4039-B555-18E9E1992DD3}" srcId="{419044C0-DB68-4307-A12E-22D6D452A1A2}" destId="{CACC6670-4889-4955-B7E3-69DD0D54EC95}" srcOrd="1" destOrd="0" parTransId="{3D56F0AE-E250-4FE0-9FAC-1A15B0E3DAF2}" sibTransId="{CF5B9774-5F83-4415-B387-6C09768E50F0}"/>
    <dgm:cxn modelId="{F194676A-B478-4300-9DA6-CE9D0C1A1D15}" srcId="{45DE236C-7D08-4AF6-9AFC-DE6E9B24DF0B}" destId="{419044C0-DB68-4307-A12E-22D6D452A1A2}" srcOrd="0" destOrd="0" parTransId="{4458D441-5377-440F-B4D1-D597926A425B}" sibTransId="{5807C260-934B-4845-AF53-D5AC47310D43}"/>
    <dgm:cxn modelId="{7776C353-0CD3-4AA0-B87C-6DFA62F45686}" type="presOf" srcId="{DC724551-F3EF-4C2A-BD70-E1E90B013D10}" destId="{F44219FA-7F92-42A7-BBCC-EBF6C95CB7B6}" srcOrd="0" destOrd="0" presId="urn:microsoft.com/office/officeart/2005/8/layout/process4"/>
    <dgm:cxn modelId="{CD174688-AEF4-4891-8133-7E1CF57716D4}" srcId="{419044C0-DB68-4307-A12E-22D6D452A1A2}" destId="{DC724551-F3EF-4C2A-BD70-E1E90B013D10}" srcOrd="0" destOrd="0" parTransId="{4AAEF8D4-3E5B-41DB-B75A-6BB305E76A63}" sibTransId="{808AEB4F-0599-4339-956F-55A01A253D47}"/>
    <dgm:cxn modelId="{FA1DF897-107B-4A17-830B-B344D8191109}" type="presOf" srcId="{419044C0-DB68-4307-A12E-22D6D452A1A2}" destId="{68048CA4-FD75-42C5-AD37-ECA97AEE43AF}" srcOrd="0" destOrd="0" presId="urn:microsoft.com/office/officeart/2005/8/layout/process4"/>
    <dgm:cxn modelId="{D22D0BA3-08BB-44FE-AEB7-6BA74339CB8C}" srcId="{419044C0-DB68-4307-A12E-22D6D452A1A2}" destId="{F5BB9CC1-AEEE-4F41-A572-FB445314EDC3}" srcOrd="2" destOrd="0" parTransId="{285229CB-903D-475C-AFF8-8445C458D4E6}" sibTransId="{F4E9BD9E-F87F-473E-8356-66AADECE330C}"/>
    <dgm:cxn modelId="{56E3B7AB-DF86-4031-9E2B-B1B8F03A58F2}" type="presOf" srcId="{45DE236C-7D08-4AF6-9AFC-DE6E9B24DF0B}" destId="{DAF7679D-703A-4CF5-A7E5-D15E9A8E50E8}" srcOrd="0" destOrd="0" presId="urn:microsoft.com/office/officeart/2005/8/layout/process4"/>
    <dgm:cxn modelId="{724E83C0-748E-4054-A614-1233DEC3BEC2}" type="presOf" srcId="{419044C0-DB68-4307-A12E-22D6D452A1A2}" destId="{1A5B7D52-D6C2-4DB9-A6A8-F6165FEC519D}" srcOrd="1" destOrd="0" presId="urn:microsoft.com/office/officeart/2005/8/layout/process4"/>
    <dgm:cxn modelId="{754E7053-1ED6-48D2-A4E0-F2365ABE9DB1}" type="presParOf" srcId="{DAF7679D-703A-4CF5-A7E5-D15E9A8E50E8}" destId="{CF8E7B30-0465-4772-BC7F-CA01363C26C3}" srcOrd="0" destOrd="0" presId="urn:microsoft.com/office/officeart/2005/8/layout/process4"/>
    <dgm:cxn modelId="{C05C0022-F061-4FBB-8D37-CC3D08E95F7C}" type="presParOf" srcId="{CF8E7B30-0465-4772-BC7F-CA01363C26C3}" destId="{68048CA4-FD75-42C5-AD37-ECA97AEE43AF}" srcOrd="0" destOrd="0" presId="urn:microsoft.com/office/officeart/2005/8/layout/process4"/>
    <dgm:cxn modelId="{07A9345D-8C22-4A7D-A846-CB6706435C7A}" type="presParOf" srcId="{CF8E7B30-0465-4772-BC7F-CA01363C26C3}" destId="{1A5B7D52-D6C2-4DB9-A6A8-F6165FEC519D}" srcOrd="1" destOrd="0" presId="urn:microsoft.com/office/officeart/2005/8/layout/process4"/>
    <dgm:cxn modelId="{1DC65015-639F-4BC2-8A84-27B97185D5E2}" type="presParOf" srcId="{CF8E7B30-0465-4772-BC7F-CA01363C26C3}" destId="{02CDDA3C-1A6E-40B9-889C-B6B22ACFB5E0}" srcOrd="2" destOrd="0" presId="urn:microsoft.com/office/officeart/2005/8/layout/process4"/>
    <dgm:cxn modelId="{9893D9C2-4E03-4E99-942E-3F25E58924E6}" type="presParOf" srcId="{02CDDA3C-1A6E-40B9-889C-B6B22ACFB5E0}" destId="{F44219FA-7F92-42A7-BBCC-EBF6C95CB7B6}" srcOrd="0" destOrd="0" presId="urn:microsoft.com/office/officeart/2005/8/layout/process4"/>
    <dgm:cxn modelId="{4B3456C3-0525-4EE4-A07F-ADB360963003}" type="presParOf" srcId="{02CDDA3C-1A6E-40B9-889C-B6B22ACFB5E0}" destId="{766B7169-BE2D-4208-8D9F-EC3D10A70B95}" srcOrd="1" destOrd="0" presId="urn:microsoft.com/office/officeart/2005/8/layout/process4"/>
    <dgm:cxn modelId="{A7455AD6-E209-475F-9E2A-1EE9DC8C4537}" type="presParOf" srcId="{02CDDA3C-1A6E-40B9-889C-B6B22ACFB5E0}" destId="{86FE8B9C-59C5-41B2-8990-15905C61EAF5}" srcOrd="2"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96F98C1-4F81-44AE-9DFF-A2A620E3A8CB}" type="doc">
      <dgm:prSet loTypeId="urn:microsoft.com/office/officeart/2005/8/layout/vList2" loCatId="list" qsTypeId="urn:microsoft.com/office/officeart/2005/8/quickstyle/simple2" qsCatId="simple" csTypeId="urn:microsoft.com/office/officeart/2005/8/colors/accent2_2" csCatId="accent2"/>
      <dgm:spPr/>
      <dgm:t>
        <a:bodyPr/>
        <a:lstStyle/>
        <a:p>
          <a:endParaRPr lang="en-US"/>
        </a:p>
      </dgm:t>
    </dgm:pt>
    <dgm:pt modelId="{D99BEF62-699A-4F80-A82E-2523B39D539D}">
      <dgm:prSet/>
      <dgm:spPr/>
      <dgm:t>
        <a:bodyPr/>
        <a:lstStyle/>
        <a:p>
          <a:pPr rtl="0"/>
          <a:r>
            <a:rPr lang="en-US" dirty="0">
              <a:latin typeface="Corbel" panose="020B0503020204020204"/>
            </a:rPr>
            <a:t>Operating MFPVs is a permittable operation with inherent risks of fire and explosion.</a:t>
          </a:r>
          <a:endParaRPr lang="en-US" dirty="0"/>
        </a:p>
      </dgm:t>
    </dgm:pt>
    <dgm:pt modelId="{908EDB62-5E13-45D2-B0D4-D342C849C553}" type="parTrans" cxnId="{74753DB3-F499-4361-A0DA-A3530108CC82}">
      <dgm:prSet/>
      <dgm:spPr/>
      <dgm:t>
        <a:bodyPr/>
        <a:lstStyle/>
        <a:p>
          <a:endParaRPr lang="en-US"/>
        </a:p>
      </dgm:t>
    </dgm:pt>
    <dgm:pt modelId="{40CC7657-901B-4698-AF23-B82055D96A7C}" type="sibTrans" cxnId="{74753DB3-F499-4361-A0DA-A3530108CC82}">
      <dgm:prSet/>
      <dgm:spPr/>
      <dgm:t>
        <a:bodyPr/>
        <a:lstStyle/>
        <a:p>
          <a:endParaRPr lang="en-US"/>
        </a:p>
      </dgm:t>
    </dgm:pt>
    <dgm:pt modelId="{E1493219-D7A4-4F60-A4A9-9044905C3D30}">
      <dgm:prSet/>
      <dgm:spPr/>
      <dgm:t>
        <a:bodyPr/>
        <a:lstStyle/>
        <a:p>
          <a:pPr rtl="0"/>
          <a:r>
            <a:rPr lang="en-US" dirty="0">
              <a:latin typeface="Corbel" panose="020B0503020204020204"/>
            </a:rPr>
            <a:t>Section 319 is a Virginia Amendment that was introduced to meet a recognized safety need in the Commonwealth.</a:t>
          </a:r>
          <a:endParaRPr lang="en-US" dirty="0"/>
        </a:p>
      </dgm:t>
    </dgm:pt>
    <dgm:pt modelId="{03E2696B-4250-48C1-B76C-3660381C0B1F}" type="parTrans" cxnId="{5773E39A-8A30-401D-9CA2-7AF6ACC286B9}">
      <dgm:prSet/>
      <dgm:spPr/>
      <dgm:t>
        <a:bodyPr/>
        <a:lstStyle/>
        <a:p>
          <a:endParaRPr lang="en-US"/>
        </a:p>
      </dgm:t>
    </dgm:pt>
    <dgm:pt modelId="{DB4B318B-A6F5-4DAD-9573-7CCE166C23E8}" type="sibTrans" cxnId="{5773E39A-8A30-401D-9CA2-7AF6ACC286B9}">
      <dgm:prSet/>
      <dgm:spPr/>
      <dgm:t>
        <a:bodyPr/>
        <a:lstStyle/>
        <a:p>
          <a:endParaRPr lang="en-US"/>
        </a:p>
      </dgm:t>
    </dgm:pt>
    <dgm:pt modelId="{B31CB2EC-5EE2-4C95-AC98-40DE4754EC73}" type="pres">
      <dgm:prSet presAssocID="{E96F98C1-4F81-44AE-9DFF-A2A620E3A8CB}" presName="linear" presStyleCnt="0">
        <dgm:presLayoutVars>
          <dgm:animLvl val="lvl"/>
          <dgm:resizeHandles val="exact"/>
        </dgm:presLayoutVars>
      </dgm:prSet>
      <dgm:spPr/>
    </dgm:pt>
    <dgm:pt modelId="{10C3E879-5CF9-449D-B2B2-C7C29C463189}" type="pres">
      <dgm:prSet presAssocID="{D99BEF62-699A-4F80-A82E-2523B39D539D}" presName="parentText" presStyleLbl="node1" presStyleIdx="0" presStyleCnt="2">
        <dgm:presLayoutVars>
          <dgm:chMax val="0"/>
          <dgm:bulletEnabled val="1"/>
        </dgm:presLayoutVars>
      </dgm:prSet>
      <dgm:spPr/>
    </dgm:pt>
    <dgm:pt modelId="{97347068-A620-4D9A-A4C8-28EC4E9A8F64}" type="pres">
      <dgm:prSet presAssocID="{40CC7657-901B-4698-AF23-B82055D96A7C}" presName="spacer" presStyleCnt="0"/>
      <dgm:spPr/>
    </dgm:pt>
    <dgm:pt modelId="{6D0DEF53-91ED-46BE-B08A-E0EF957B9BC8}" type="pres">
      <dgm:prSet presAssocID="{E1493219-D7A4-4F60-A4A9-9044905C3D30}" presName="parentText" presStyleLbl="node1" presStyleIdx="1" presStyleCnt="2">
        <dgm:presLayoutVars>
          <dgm:chMax val="0"/>
          <dgm:bulletEnabled val="1"/>
        </dgm:presLayoutVars>
      </dgm:prSet>
      <dgm:spPr/>
    </dgm:pt>
  </dgm:ptLst>
  <dgm:cxnLst>
    <dgm:cxn modelId="{16A4EF73-CA20-4148-A250-E3146762F5FD}" type="presOf" srcId="{E96F98C1-4F81-44AE-9DFF-A2A620E3A8CB}" destId="{B31CB2EC-5EE2-4C95-AC98-40DE4754EC73}" srcOrd="0" destOrd="0" presId="urn:microsoft.com/office/officeart/2005/8/layout/vList2"/>
    <dgm:cxn modelId="{5773E39A-8A30-401D-9CA2-7AF6ACC286B9}" srcId="{E96F98C1-4F81-44AE-9DFF-A2A620E3A8CB}" destId="{E1493219-D7A4-4F60-A4A9-9044905C3D30}" srcOrd="1" destOrd="0" parTransId="{03E2696B-4250-48C1-B76C-3660381C0B1F}" sibTransId="{DB4B318B-A6F5-4DAD-9573-7CCE166C23E8}"/>
    <dgm:cxn modelId="{74753DB3-F499-4361-A0DA-A3530108CC82}" srcId="{E96F98C1-4F81-44AE-9DFF-A2A620E3A8CB}" destId="{D99BEF62-699A-4F80-A82E-2523B39D539D}" srcOrd="0" destOrd="0" parTransId="{908EDB62-5E13-45D2-B0D4-D342C849C553}" sibTransId="{40CC7657-901B-4698-AF23-B82055D96A7C}"/>
    <dgm:cxn modelId="{FDD97ACE-D08A-45B4-8F6C-26900FB61291}" type="presOf" srcId="{D99BEF62-699A-4F80-A82E-2523B39D539D}" destId="{10C3E879-5CF9-449D-B2B2-C7C29C463189}" srcOrd="0" destOrd="0" presId="urn:microsoft.com/office/officeart/2005/8/layout/vList2"/>
    <dgm:cxn modelId="{3AC043F7-C268-45A3-8AD6-E603136CC075}" type="presOf" srcId="{E1493219-D7A4-4F60-A4A9-9044905C3D30}" destId="{6D0DEF53-91ED-46BE-B08A-E0EF957B9BC8}" srcOrd="0" destOrd="0" presId="urn:microsoft.com/office/officeart/2005/8/layout/vList2"/>
    <dgm:cxn modelId="{428AC729-730F-40FB-97EF-E213719BED7B}" type="presParOf" srcId="{B31CB2EC-5EE2-4C95-AC98-40DE4754EC73}" destId="{10C3E879-5CF9-449D-B2B2-C7C29C463189}" srcOrd="0" destOrd="0" presId="urn:microsoft.com/office/officeart/2005/8/layout/vList2"/>
    <dgm:cxn modelId="{DAEFCA98-EB56-4CEE-A244-46AFE14A869F}" type="presParOf" srcId="{B31CB2EC-5EE2-4C95-AC98-40DE4754EC73}" destId="{97347068-A620-4D9A-A4C8-28EC4E9A8F64}" srcOrd="1" destOrd="0" presId="urn:microsoft.com/office/officeart/2005/8/layout/vList2"/>
    <dgm:cxn modelId="{BFAB7EC7-6298-440C-A62C-B71C6628105D}" type="presParOf" srcId="{B31CB2EC-5EE2-4C95-AC98-40DE4754EC73}" destId="{6D0DEF53-91ED-46BE-B08A-E0EF957B9BC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CDA3BB5-CA0D-4D9F-9F3D-045B5408DBAC}"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9E0F1F05-4194-4630-B794-99412EE044D1}">
      <dgm:prSet/>
      <dgm:spPr/>
      <dgm:t>
        <a:bodyPr/>
        <a:lstStyle/>
        <a:p>
          <a:r>
            <a:rPr lang="en-US"/>
            <a:t>319.2.1 Permit authority having jurisdiction (AHJ).</a:t>
          </a:r>
        </a:p>
      </dgm:t>
    </dgm:pt>
    <dgm:pt modelId="{0A788F89-34DB-49AD-B7A1-3D17F911A319}" type="parTrans" cxnId="{C1FBA0F4-37E4-4C51-B047-1890DCB269B2}">
      <dgm:prSet/>
      <dgm:spPr/>
      <dgm:t>
        <a:bodyPr/>
        <a:lstStyle/>
        <a:p>
          <a:endParaRPr lang="en-US"/>
        </a:p>
      </dgm:t>
    </dgm:pt>
    <dgm:pt modelId="{CCB2723B-9B57-4DA2-9633-6B4F2B562694}" type="sibTrans" cxnId="{C1FBA0F4-37E4-4C51-B047-1890DCB269B2}">
      <dgm:prSet/>
      <dgm:spPr/>
      <dgm:t>
        <a:bodyPr/>
        <a:lstStyle/>
        <a:p>
          <a:endParaRPr lang="en-US"/>
        </a:p>
      </dgm:t>
    </dgm:pt>
    <dgm:pt modelId="{3262E163-D515-420F-9809-DE30DCC1DBDF}">
      <dgm:prSet/>
      <dgm:spPr/>
      <dgm:t>
        <a:bodyPr/>
        <a:lstStyle/>
        <a:p>
          <a:r>
            <a:rPr lang="en-US"/>
            <a:t>The enforcing agent of a permit requirement on a mobile food preparation vehicle (MFPV) shall be the appointed fire official for the Virginia local government to which the food truck is identified for personal property tax payment of the vehicle. If no such entity exists, if the local government has elected to not enforce this section of the SFPC, or if the MFPV is housed out of state, then it shall be the State Fire Marshal’s Office (SFMO) or designee.</a:t>
          </a:r>
        </a:p>
      </dgm:t>
    </dgm:pt>
    <dgm:pt modelId="{3923513E-B5B7-4AE2-BAB7-0E91C6ADE7D1}" type="parTrans" cxnId="{46E563B0-D296-4039-850B-464A3A2D4FB1}">
      <dgm:prSet/>
      <dgm:spPr/>
      <dgm:t>
        <a:bodyPr/>
        <a:lstStyle/>
        <a:p>
          <a:endParaRPr lang="en-US"/>
        </a:p>
      </dgm:t>
    </dgm:pt>
    <dgm:pt modelId="{E32A5E37-4ACD-4D63-A476-64B6118BD0A2}" type="sibTrans" cxnId="{46E563B0-D296-4039-850B-464A3A2D4FB1}">
      <dgm:prSet/>
      <dgm:spPr/>
      <dgm:t>
        <a:bodyPr/>
        <a:lstStyle/>
        <a:p>
          <a:endParaRPr lang="en-US"/>
        </a:p>
      </dgm:t>
    </dgm:pt>
    <dgm:pt modelId="{D72A1059-F9F1-44D6-8375-23A16BDD587D}" type="pres">
      <dgm:prSet presAssocID="{ECDA3BB5-CA0D-4D9F-9F3D-045B5408DBAC}" presName="root" presStyleCnt="0">
        <dgm:presLayoutVars>
          <dgm:dir/>
          <dgm:resizeHandles val="exact"/>
        </dgm:presLayoutVars>
      </dgm:prSet>
      <dgm:spPr/>
    </dgm:pt>
    <dgm:pt modelId="{366D6936-5F11-4EE1-BD93-0967D3392E4E}" type="pres">
      <dgm:prSet presAssocID="{9E0F1F05-4194-4630-B794-99412EE044D1}" presName="compNode" presStyleCnt="0"/>
      <dgm:spPr/>
    </dgm:pt>
    <dgm:pt modelId="{F99192BE-7E82-45DC-B7C0-6D814857458D}" type="pres">
      <dgm:prSet presAssocID="{9E0F1F05-4194-4630-B794-99412EE044D1}" presName="bgRect" presStyleLbl="bgShp" presStyleIdx="0" presStyleCnt="2"/>
      <dgm:spPr/>
    </dgm:pt>
    <dgm:pt modelId="{5BEE0D2A-F70A-4C8E-B4EC-2DC374D28949}" type="pres">
      <dgm:prSet presAssocID="{9E0F1F05-4194-4630-B794-99412EE044D1}"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Judge"/>
        </a:ext>
      </dgm:extLst>
    </dgm:pt>
    <dgm:pt modelId="{210EF476-CDD0-4354-8CE9-8086E9CF6547}" type="pres">
      <dgm:prSet presAssocID="{9E0F1F05-4194-4630-B794-99412EE044D1}" presName="spaceRect" presStyleCnt="0"/>
      <dgm:spPr/>
    </dgm:pt>
    <dgm:pt modelId="{1347CCCA-DA32-4C94-866E-3F9813377205}" type="pres">
      <dgm:prSet presAssocID="{9E0F1F05-4194-4630-B794-99412EE044D1}" presName="parTx" presStyleLbl="revTx" presStyleIdx="0" presStyleCnt="2">
        <dgm:presLayoutVars>
          <dgm:chMax val="0"/>
          <dgm:chPref val="0"/>
        </dgm:presLayoutVars>
      </dgm:prSet>
      <dgm:spPr/>
    </dgm:pt>
    <dgm:pt modelId="{100D40CB-6B14-41DC-AEED-718672BC17E6}" type="pres">
      <dgm:prSet presAssocID="{CCB2723B-9B57-4DA2-9633-6B4F2B562694}" presName="sibTrans" presStyleCnt="0"/>
      <dgm:spPr/>
    </dgm:pt>
    <dgm:pt modelId="{2258F2F0-294B-437E-8582-B146E7885CAC}" type="pres">
      <dgm:prSet presAssocID="{3262E163-D515-420F-9809-DE30DCC1DBDF}" presName="compNode" presStyleCnt="0"/>
      <dgm:spPr/>
    </dgm:pt>
    <dgm:pt modelId="{2149295B-75A9-428B-BC14-0981CA18B870}" type="pres">
      <dgm:prSet presAssocID="{3262E163-D515-420F-9809-DE30DCC1DBDF}" presName="bgRect" presStyleLbl="bgShp" presStyleIdx="1" presStyleCnt="2"/>
      <dgm:spPr/>
    </dgm:pt>
    <dgm:pt modelId="{450BED7B-6CC3-4AAE-971E-735AAA87002F}" type="pres">
      <dgm:prSet presAssocID="{3262E163-D515-420F-9809-DE30DCC1DBDF}"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ank"/>
        </a:ext>
      </dgm:extLst>
    </dgm:pt>
    <dgm:pt modelId="{7CE0375D-B58F-40F7-BD9F-0455965AE6CD}" type="pres">
      <dgm:prSet presAssocID="{3262E163-D515-420F-9809-DE30DCC1DBDF}" presName="spaceRect" presStyleCnt="0"/>
      <dgm:spPr/>
    </dgm:pt>
    <dgm:pt modelId="{F0807A87-5431-4E48-AE3D-FAA3243F190D}" type="pres">
      <dgm:prSet presAssocID="{3262E163-D515-420F-9809-DE30DCC1DBDF}" presName="parTx" presStyleLbl="revTx" presStyleIdx="1" presStyleCnt="2">
        <dgm:presLayoutVars>
          <dgm:chMax val="0"/>
          <dgm:chPref val="0"/>
        </dgm:presLayoutVars>
      </dgm:prSet>
      <dgm:spPr/>
    </dgm:pt>
  </dgm:ptLst>
  <dgm:cxnLst>
    <dgm:cxn modelId="{939F4A06-F6D9-4DD9-9297-C356B62C87A4}" type="presOf" srcId="{9E0F1F05-4194-4630-B794-99412EE044D1}" destId="{1347CCCA-DA32-4C94-866E-3F9813377205}" srcOrd="0" destOrd="0" presId="urn:microsoft.com/office/officeart/2018/2/layout/IconVerticalSolidList"/>
    <dgm:cxn modelId="{58703D1B-1970-4604-9CBA-D8BF9E399645}" type="presOf" srcId="{ECDA3BB5-CA0D-4D9F-9F3D-045B5408DBAC}" destId="{D72A1059-F9F1-44D6-8375-23A16BDD587D}" srcOrd="0" destOrd="0" presId="urn:microsoft.com/office/officeart/2018/2/layout/IconVerticalSolidList"/>
    <dgm:cxn modelId="{61416533-02C0-4E7F-8F29-A17387DFC23F}" type="presOf" srcId="{3262E163-D515-420F-9809-DE30DCC1DBDF}" destId="{F0807A87-5431-4E48-AE3D-FAA3243F190D}" srcOrd="0" destOrd="0" presId="urn:microsoft.com/office/officeart/2018/2/layout/IconVerticalSolidList"/>
    <dgm:cxn modelId="{46E563B0-D296-4039-850B-464A3A2D4FB1}" srcId="{ECDA3BB5-CA0D-4D9F-9F3D-045B5408DBAC}" destId="{3262E163-D515-420F-9809-DE30DCC1DBDF}" srcOrd="1" destOrd="0" parTransId="{3923513E-B5B7-4AE2-BAB7-0E91C6ADE7D1}" sibTransId="{E32A5E37-4ACD-4D63-A476-64B6118BD0A2}"/>
    <dgm:cxn modelId="{C1FBA0F4-37E4-4C51-B047-1890DCB269B2}" srcId="{ECDA3BB5-CA0D-4D9F-9F3D-045B5408DBAC}" destId="{9E0F1F05-4194-4630-B794-99412EE044D1}" srcOrd="0" destOrd="0" parTransId="{0A788F89-34DB-49AD-B7A1-3D17F911A319}" sibTransId="{CCB2723B-9B57-4DA2-9633-6B4F2B562694}"/>
    <dgm:cxn modelId="{9097DAAD-3F84-4ABD-A25B-0B006D895105}" type="presParOf" srcId="{D72A1059-F9F1-44D6-8375-23A16BDD587D}" destId="{366D6936-5F11-4EE1-BD93-0967D3392E4E}" srcOrd="0" destOrd="0" presId="urn:microsoft.com/office/officeart/2018/2/layout/IconVerticalSolidList"/>
    <dgm:cxn modelId="{0155846F-0FB5-4F43-B88E-CA23CF3E7673}" type="presParOf" srcId="{366D6936-5F11-4EE1-BD93-0967D3392E4E}" destId="{F99192BE-7E82-45DC-B7C0-6D814857458D}" srcOrd="0" destOrd="0" presId="urn:microsoft.com/office/officeart/2018/2/layout/IconVerticalSolidList"/>
    <dgm:cxn modelId="{D4B57D00-6E6F-4A03-BBFD-E1F84DBFF745}" type="presParOf" srcId="{366D6936-5F11-4EE1-BD93-0967D3392E4E}" destId="{5BEE0D2A-F70A-4C8E-B4EC-2DC374D28949}" srcOrd="1" destOrd="0" presId="urn:microsoft.com/office/officeart/2018/2/layout/IconVerticalSolidList"/>
    <dgm:cxn modelId="{FB1D1A94-DC94-48E6-9035-0A7034DAC421}" type="presParOf" srcId="{366D6936-5F11-4EE1-BD93-0967D3392E4E}" destId="{210EF476-CDD0-4354-8CE9-8086E9CF6547}" srcOrd="2" destOrd="0" presId="urn:microsoft.com/office/officeart/2018/2/layout/IconVerticalSolidList"/>
    <dgm:cxn modelId="{47D4C8AA-5684-45E0-BA0E-95D33C2CEC05}" type="presParOf" srcId="{366D6936-5F11-4EE1-BD93-0967D3392E4E}" destId="{1347CCCA-DA32-4C94-866E-3F9813377205}" srcOrd="3" destOrd="0" presId="urn:microsoft.com/office/officeart/2018/2/layout/IconVerticalSolidList"/>
    <dgm:cxn modelId="{661B291D-7198-44A9-A080-54E4F0BDA145}" type="presParOf" srcId="{D72A1059-F9F1-44D6-8375-23A16BDD587D}" destId="{100D40CB-6B14-41DC-AEED-718672BC17E6}" srcOrd="1" destOrd="0" presId="urn:microsoft.com/office/officeart/2018/2/layout/IconVerticalSolidList"/>
    <dgm:cxn modelId="{F6912268-4031-4EB7-97ED-DF794A6C6936}" type="presParOf" srcId="{D72A1059-F9F1-44D6-8375-23A16BDD587D}" destId="{2258F2F0-294B-437E-8582-B146E7885CAC}" srcOrd="2" destOrd="0" presId="urn:microsoft.com/office/officeart/2018/2/layout/IconVerticalSolidList"/>
    <dgm:cxn modelId="{2615862A-6EC9-41FD-A0CD-24C602931C7B}" type="presParOf" srcId="{2258F2F0-294B-437E-8582-B146E7885CAC}" destId="{2149295B-75A9-428B-BC14-0981CA18B870}" srcOrd="0" destOrd="0" presId="urn:microsoft.com/office/officeart/2018/2/layout/IconVerticalSolidList"/>
    <dgm:cxn modelId="{40575F43-FBA7-4EA5-8CA1-1BDC96F6C2F3}" type="presParOf" srcId="{2258F2F0-294B-437E-8582-B146E7885CAC}" destId="{450BED7B-6CC3-4AAE-971E-735AAA87002F}" srcOrd="1" destOrd="0" presId="urn:microsoft.com/office/officeart/2018/2/layout/IconVerticalSolidList"/>
    <dgm:cxn modelId="{B57BE9B9-E123-42F1-B93B-95BFC5717354}" type="presParOf" srcId="{2258F2F0-294B-437E-8582-B146E7885CAC}" destId="{7CE0375D-B58F-40F7-BD9F-0455965AE6CD}" srcOrd="2" destOrd="0" presId="urn:microsoft.com/office/officeart/2018/2/layout/IconVerticalSolidList"/>
    <dgm:cxn modelId="{B1C04A9F-569E-40EC-B7CA-3F69583AF1F3}" type="presParOf" srcId="{2258F2F0-294B-437E-8582-B146E7885CAC}" destId="{F0807A87-5431-4E48-AE3D-FAA3243F190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6F98C1-4F81-44AE-9DFF-A2A620E3A8CB}" type="doc">
      <dgm:prSet loTypeId="urn:microsoft.com/office/officeart/2005/8/layout/default" loCatId="list" qsTypeId="urn:microsoft.com/office/officeart/2005/8/quickstyle/simple2" qsCatId="simple" csTypeId="urn:microsoft.com/office/officeart/2005/8/colors/accent2_2" csCatId="accent2"/>
      <dgm:spPr/>
      <dgm:t>
        <a:bodyPr/>
        <a:lstStyle/>
        <a:p>
          <a:endParaRPr lang="en-US"/>
        </a:p>
      </dgm:t>
    </dgm:pt>
    <dgm:pt modelId="{D99BEF62-699A-4F80-A82E-2523B39D539D}">
      <dgm:prSet/>
      <dgm:spPr/>
      <dgm:t>
        <a:bodyPr/>
        <a:lstStyle/>
        <a:p>
          <a:pPr rtl="0"/>
          <a:r>
            <a:rPr lang="en-US" dirty="0">
              <a:latin typeface="Corbel" panose="020B0503020204020204"/>
            </a:rPr>
            <a:t>VSFPC, 319.2.1</a:t>
          </a:r>
          <a:r>
            <a:rPr lang="en-US" dirty="0"/>
            <a:t> does NOT offer an option to </a:t>
          </a:r>
          <a:r>
            <a:rPr lang="en-US" dirty="0">
              <a:latin typeface="Corbel" panose="020B0503020204020204"/>
            </a:rPr>
            <a:t>leave MFPV's uninspected.</a:t>
          </a:r>
          <a:r>
            <a:rPr lang="en-US" dirty="0"/>
            <a:t> </a:t>
          </a:r>
          <a:r>
            <a:rPr lang="en-US" dirty="0">
              <a:latin typeface="Corbel" panose="020B0503020204020204"/>
            </a:rPr>
            <a:t>I.E., </a:t>
          </a:r>
          <a:r>
            <a:rPr lang="en-US" dirty="0"/>
            <a:t>No turning a blind eye</a:t>
          </a:r>
          <a:r>
            <a:rPr lang="en-US" dirty="0">
              <a:latin typeface="Corbel" panose="020B0503020204020204"/>
            </a:rPr>
            <a:t>. (Even if you love tacos al pastor as much as I do.)</a:t>
          </a:r>
          <a:endParaRPr lang="en-US" dirty="0"/>
        </a:p>
      </dgm:t>
    </dgm:pt>
    <dgm:pt modelId="{908EDB62-5E13-45D2-B0D4-D342C849C553}" type="parTrans" cxnId="{74753DB3-F499-4361-A0DA-A3530108CC82}">
      <dgm:prSet/>
      <dgm:spPr/>
      <dgm:t>
        <a:bodyPr/>
        <a:lstStyle/>
        <a:p>
          <a:endParaRPr lang="en-US"/>
        </a:p>
      </dgm:t>
    </dgm:pt>
    <dgm:pt modelId="{40CC7657-901B-4698-AF23-B82055D96A7C}" type="sibTrans" cxnId="{74753DB3-F499-4361-A0DA-A3530108CC82}">
      <dgm:prSet/>
      <dgm:spPr/>
      <dgm:t>
        <a:bodyPr/>
        <a:lstStyle/>
        <a:p>
          <a:endParaRPr lang="en-US"/>
        </a:p>
      </dgm:t>
    </dgm:pt>
    <dgm:pt modelId="{E1493219-D7A4-4F60-A4A9-9044905C3D30}">
      <dgm:prSet/>
      <dgm:spPr/>
      <dgm:t>
        <a:bodyPr/>
        <a:lstStyle/>
        <a:p>
          <a:pPr rtl="0"/>
          <a:r>
            <a:rPr lang="en-US" dirty="0"/>
            <a:t>The only options </a:t>
          </a:r>
          <a:r>
            <a:rPr lang="en-US" dirty="0">
              <a:latin typeface="Corbel" panose="020B0503020204020204"/>
            </a:rPr>
            <a:t>available are</a:t>
          </a:r>
          <a:r>
            <a:rPr lang="en-US" dirty="0"/>
            <a:t> </a:t>
          </a:r>
          <a:r>
            <a:rPr lang="en-US" dirty="0">
              <a:latin typeface="Corbel" panose="020B0503020204020204"/>
            </a:rPr>
            <a:t>local</a:t>
          </a:r>
          <a:r>
            <a:rPr lang="en-US" dirty="0"/>
            <a:t> enforcement, or enforcement by the State Fire Marshal's </a:t>
          </a:r>
          <a:r>
            <a:rPr lang="en-US" dirty="0">
              <a:latin typeface="Corbel" panose="020B0503020204020204"/>
            </a:rPr>
            <a:t>Office or designee.</a:t>
          </a:r>
          <a:endParaRPr lang="en-US" dirty="0"/>
        </a:p>
      </dgm:t>
    </dgm:pt>
    <dgm:pt modelId="{03E2696B-4250-48C1-B76C-3660381C0B1F}" type="parTrans" cxnId="{5773E39A-8A30-401D-9CA2-7AF6ACC286B9}">
      <dgm:prSet/>
      <dgm:spPr/>
      <dgm:t>
        <a:bodyPr/>
        <a:lstStyle/>
        <a:p>
          <a:endParaRPr lang="en-US"/>
        </a:p>
      </dgm:t>
    </dgm:pt>
    <dgm:pt modelId="{DB4B318B-A6F5-4DAD-9573-7CCE166C23E8}" type="sibTrans" cxnId="{5773E39A-8A30-401D-9CA2-7AF6ACC286B9}">
      <dgm:prSet/>
      <dgm:spPr/>
      <dgm:t>
        <a:bodyPr/>
        <a:lstStyle/>
        <a:p>
          <a:endParaRPr lang="en-US"/>
        </a:p>
      </dgm:t>
    </dgm:pt>
    <dgm:pt modelId="{BDF9A6A7-8A32-40EC-A149-A4DF897A62FF}" type="pres">
      <dgm:prSet presAssocID="{E96F98C1-4F81-44AE-9DFF-A2A620E3A8CB}" presName="diagram" presStyleCnt="0">
        <dgm:presLayoutVars>
          <dgm:dir/>
          <dgm:resizeHandles val="exact"/>
        </dgm:presLayoutVars>
      </dgm:prSet>
      <dgm:spPr/>
    </dgm:pt>
    <dgm:pt modelId="{EF425307-27C8-4CD7-8F59-A2F4A8A6A500}" type="pres">
      <dgm:prSet presAssocID="{D99BEF62-699A-4F80-A82E-2523B39D539D}" presName="node" presStyleLbl="node1" presStyleIdx="0" presStyleCnt="2">
        <dgm:presLayoutVars>
          <dgm:bulletEnabled val="1"/>
        </dgm:presLayoutVars>
      </dgm:prSet>
      <dgm:spPr/>
    </dgm:pt>
    <dgm:pt modelId="{57AAD2B9-88AB-4AD8-A3EF-2C8289ED9CE8}" type="pres">
      <dgm:prSet presAssocID="{40CC7657-901B-4698-AF23-B82055D96A7C}" presName="sibTrans" presStyleCnt="0"/>
      <dgm:spPr/>
    </dgm:pt>
    <dgm:pt modelId="{F88D38EF-CE98-4332-A4E0-C5E18B5EAB99}" type="pres">
      <dgm:prSet presAssocID="{E1493219-D7A4-4F60-A4A9-9044905C3D30}" presName="node" presStyleLbl="node1" presStyleIdx="1" presStyleCnt="2">
        <dgm:presLayoutVars>
          <dgm:bulletEnabled val="1"/>
        </dgm:presLayoutVars>
      </dgm:prSet>
      <dgm:spPr/>
    </dgm:pt>
  </dgm:ptLst>
  <dgm:cxnLst>
    <dgm:cxn modelId="{93EB862F-33A0-4D49-9A35-2191E2946507}" type="presOf" srcId="{E96F98C1-4F81-44AE-9DFF-A2A620E3A8CB}" destId="{BDF9A6A7-8A32-40EC-A149-A4DF897A62FF}" srcOrd="0" destOrd="0" presId="urn:microsoft.com/office/officeart/2005/8/layout/default"/>
    <dgm:cxn modelId="{EF4C495D-C36C-4187-9DEB-847A2D6DF160}" type="presOf" srcId="{D99BEF62-699A-4F80-A82E-2523B39D539D}" destId="{EF425307-27C8-4CD7-8F59-A2F4A8A6A500}" srcOrd="0" destOrd="0" presId="urn:microsoft.com/office/officeart/2005/8/layout/default"/>
    <dgm:cxn modelId="{5773E39A-8A30-401D-9CA2-7AF6ACC286B9}" srcId="{E96F98C1-4F81-44AE-9DFF-A2A620E3A8CB}" destId="{E1493219-D7A4-4F60-A4A9-9044905C3D30}" srcOrd="1" destOrd="0" parTransId="{03E2696B-4250-48C1-B76C-3660381C0B1F}" sibTransId="{DB4B318B-A6F5-4DAD-9573-7CCE166C23E8}"/>
    <dgm:cxn modelId="{74753DB3-F499-4361-A0DA-A3530108CC82}" srcId="{E96F98C1-4F81-44AE-9DFF-A2A620E3A8CB}" destId="{D99BEF62-699A-4F80-A82E-2523B39D539D}" srcOrd="0" destOrd="0" parTransId="{908EDB62-5E13-45D2-B0D4-D342C849C553}" sibTransId="{40CC7657-901B-4698-AF23-B82055D96A7C}"/>
    <dgm:cxn modelId="{4B4954E2-EC71-42DE-9034-3D1767C44B08}" type="presOf" srcId="{E1493219-D7A4-4F60-A4A9-9044905C3D30}" destId="{F88D38EF-CE98-4332-A4E0-C5E18B5EAB99}" srcOrd="0" destOrd="0" presId="urn:microsoft.com/office/officeart/2005/8/layout/default"/>
    <dgm:cxn modelId="{134A17EA-CC5D-4013-98C8-AEDE8E5BEA12}" type="presParOf" srcId="{BDF9A6A7-8A32-40EC-A149-A4DF897A62FF}" destId="{EF425307-27C8-4CD7-8F59-A2F4A8A6A500}" srcOrd="0" destOrd="0" presId="urn:microsoft.com/office/officeart/2005/8/layout/default"/>
    <dgm:cxn modelId="{7F8C2D3C-7FEB-46AC-814D-AF4A01755D29}" type="presParOf" srcId="{BDF9A6A7-8A32-40EC-A149-A4DF897A62FF}" destId="{57AAD2B9-88AB-4AD8-A3EF-2C8289ED9CE8}" srcOrd="1" destOrd="0" presId="urn:microsoft.com/office/officeart/2005/8/layout/default"/>
    <dgm:cxn modelId="{F2B290DA-B903-466E-B9C0-BFAA37B1E19D}" type="presParOf" srcId="{BDF9A6A7-8A32-40EC-A149-A4DF897A62FF}" destId="{F88D38EF-CE98-4332-A4E0-C5E18B5EAB99}" srcOrd="2"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6F98C1-4F81-44AE-9DFF-A2A620E3A8CB}" type="doc">
      <dgm:prSet loTypeId="urn:microsoft.com/office/officeart/2005/8/layout/default" loCatId="list" qsTypeId="urn:microsoft.com/office/officeart/2005/8/quickstyle/simple2" qsCatId="simple" csTypeId="urn:microsoft.com/office/officeart/2005/8/colors/accent2_2" csCatId="accent2" phldr="1"/>
      <dgm:spPr/>
      <dgm:t>
        <a:bodyPr/>
        <a:lstStyle/>
        <a:p>
          <a:endParaRPr lang="en-US"/>
        </a:p>
      </dgm:t>
    </dgm:pt>
    <dgm:pt modelId="{D99BEF62-699A-4F80-A82E-2523B39D539D}">
      <dgm:prSet/>
      <dgm:spPr/>
      <dgm:t>
        <a:bodyPr/>
        <a:lstStyle/>
        <a:p>
          <a:pPr rtl="0"/>
          <a:r>
            <a:rPr lang="en-US" dirty="0">
              <a:latin typeface="Corbel" panose="020B0503020204020204"/>
            </a:rPr>
            <a:t>We may still do a MFPV Inspection EVEN if it has been permitted by another AHJ. </a:t>
          </a:r>
          <a:endParaRPr lang="en-US" dirty="0"/>
        </a:p>
      </dgm:t>
    </dgm:pt>
    <dgm:pt modelId="{908EDB62-5E13-45D2-B0D4-D342C849C553}" type="parTrans" cxnId="{74753DB3-F499-4361-A0DA-A3530108CC82}">
      <dgm:prSet/>
      <dgm:spPr/>
      <dgm:t>
        <a:bodyPr/>
        <a:lstStyle/>
        <a:p>
          <a:endParaRPr lang="en-US"/>
        </a:p>
      </dgm:t>
    </dgm:pt>
    <dgm:pt modelId="{40CC7657-901B-4698-AF23-B82055D96A7C}" type="sibTrans" cxnId="{74753DB3-F499-4361-A0DA-A3530108CC82}">
      <dgm:prSet/>
      <dgm:spPr/>
      <dgm:t>
        <a:bodyPr/>
        <a:lstStyle/>
        <a:p>
          <a:endParaRPr lang="en-US"/>
        </a:p>
      </dgm:t>
    </dgm:pt>
    <dgm:pt modelId="{D6693FEB-6243-4FAF-A227-A0FCA4F13396}">
      <dgm:prSet/>
      <dgm:spPr/>
      <dgm:t>
        <a:bodyPr/>
        <a:lstStyle/>
        <a:p>
          <a:pPr rtl="0"/>
          <a:r>
            <a:rPr lang="en-US">
              <a:latin typeface="Corbel" panose="020B0503020204020204"/>
            </a:rPr>
            <a:t>There will be no charge for this inspection and no permit issued.</a:t>
          </a:r>
          <a:endParaRPr lang="en-US"/>
        </a:p>
      </dgm:t>
    </dgm:pt>
    <dgm:pt modelId="{8EA1A404-108D-4CC9-8186-2FAEE3B71129}" type="parTrans" cxnId="{C1557926-5A19-4132-8567-2AB3DAF377BA}">
      <dgm:prSet/>
      <dgm:spPr/>
      <dgm:t>
        <a:bodyPr/>
        <a:lstStyle/>
        <a:p>
          <a:endParaRPr lang="en-US"/>
        </a:p>
      </dgm:t>
    </dgm:pt>
    <dgm:pt modelId="{87396BC9-D630-427C-A076-3AA7C06AA5BA}" type="sibTrans" cxnId="{C1557926-5A19-4132-8567-2AB3DAF377BA}">
      <dgm:prSet/>
      <dgm:spPr/>
      <dgm:t>
        <a:bodyPr/>
        <a:lstStyle/>
        <a:p>
          <a:endParaRPr lang="en-US"/>
        </a:p>
      </dgm:t>
    </dgm:pt>
    <dgm:pt modelId="{BDF9A6A7-8A32-40EC-A149-A4DF897A62FF}" type="pres">
      <dgm:prSet presAssocID="{E96F98C1-4F81-44AE-9DFF-A2A620E3A8CB}" presName="diagram" presStyleCnt="0">
        <dgm:presLayoutVars>
          <dgm:dir/>
          <dgm:resizeHandles val="exact"/>
        </dgm:presLayoutVars>
      </dgm:prSet>
      <dgm:spPr/>
    </dgm:pt>
    <dgm:pt modelId="{EF425307-27C8-4CD7-8F59-A2F4A8A6A500}" type="pres">
      <dgm:prSet presAssocID="{D99BEF62-699A-4F80-A82E-2523B39D539D}" presName="node" presStyleLbl="node1" presStyleIdx="0" presStyleCnt="2">
        <dgm:presLayoutVars>
          <dgm:bulletEnabled val="1"/>
        </dgm:presLayoutVars>
      </dgm:prSet>
      <dgm:spPr/>
    </dgm:pt>
    <dgm:pt modelId="{57AAD2B9-88AB-4AD8-A3EF-2C8289ED9CE8}" type="pres">
      <dgm:prSet presAssocID="{40CC7657-901B-4698-AF23-B82055D96A7C}" presName="sibTrans" presStyleCnt="0"/>
      <dgm:spPr/>
    </dgm:pt>
    <dgm:pt modelId="{ECE405A6-4469-41DC-BC14-FAD13B63013C}" type="pres">
      <dgm:prSet presAssocID="{D6693FEB-6243-4FAF-A227-A0FCA4F13396}" presName="node" presStyleLbl="node1" presStyleIdx="1" presStyleCnt="2">
        <dgm:presLayoutVars>
          <dgm:bulletEnabled val="1"/>
        </dgm:presLayoutVars>
      </dgm:prSet>
      <dgm:spPr/>
    </dgm:pt>
  </dgm:ptLst>
  <dgm:cxnLst>
    <dgm:cxn modelId="{C1557926-5A19-4132-8567-2AB3DAF377BA}" srcId="{E96F98C1-4F81-44AE-9DFF-A2A620E3A8CB}" destId="{D6693FEB-6243-4FAF-A227-A0FCA4F13396}" srcOrd="1" destOrd="0" parTransId="{8EA1A404-108D-4CC9-8186-2FAEE3B71129}" sibTransId="{87396BC9-D630-427C-A076-3AA7C06AA5BA}"/>
    <dgm:cxn modelId="{93EB862F-33A0-4D49-9A35-2191E2946507}" type="presOf" srcId="{E96F98C1-4F81-44AE-9DFF-A2A620E3A8CB}" destId="{BDF9A6A7-8A32-40EC-A149-A4DF897A62FF}" srcOrd="0" destOrd="0" presId="urn:microsoft.com/office/officeart/2005/8/layout/default"/>
    <dgm:cxn modelId="{EF4C495D-C36C-4187-9DEB-847A2D6DF160}" type="presOf" srcId="{D99BEF62-699A-4F80-A82E-2523B39D539D}" destId="{EF425307-27C8-4CD7-8F59-A2F4A8A6A500}" srcOrd="0" destOrd="0" presId="urn:microsoft.com/office/officeart/2005/8/layout/default"/>
    <dgm:cxn modelId="{8102DD6F-2AFC-404C-8785-29BB247E35B7}" type="presOf" srcId="{D6693FEB-6243-4FAF-A227-A0FCA4F13396}" destId="{ECE405A6-4469-41DC-BC14-FAD13B63013C}" srcOrd="0" destOrd="0" presId="urn:microsoft.com/office/officeart/2005/8/layout/default"/>
    <dgm:cxn modelId="{74753DB3-F499-4361-A0DA-A3530108CC82}" srcId="{E96F98C1-4F81-44AE-9DFF-A2A620E3A8CB}" destId="{D99BEF62-699A-4F80-A82E-2523B39D539D}" srcOrd="0" destOrd="0" parTransId="{908EDB62-5E13-45D2-B0D4-D342C849C553}" sibTransId="{40CC7657-901B-4698-AF23-B82055D96A7C}"/>
    <dgm:cxn modelId="{134A17EA-CC5D-4013-98C8-AEDE8E5BEA12}" type="presParOf" srcId="{BDF9A6A7-8A32-40EC-A149-A4DF897A62FF}" destId="{EF425307-27C8-4CD7-8F59-A2F4A8A6A500}" srcOrd="0" destOrd="0" presId="urn:microsoft.com/office/officeart/2005/8/layout/default"/>
    <dgm:cxn modelId="{7F8C2D3C-7FEB-46AC-814D-AF4A01755D29}" type="presParOf" srcId="{BDF9A6A7-8A32-40EC-A149-A4DF897A62FF}" destId="{57AAD2B9-88AB-4AD8-A3EF-2C8289ED9CE8}" srcOrd="1" destOrd="0" presId="urn:microsoft.com/office/officeart/2005/8/layout/default"/>
    <dgm:cxn modelId="{CCB8FEE8-06DE-49BE-AEAF-5FE4454568A6}" type="presParOf" srcId="{BDF9A6A7-8A32-40EC-A149-A4DF897A62FF}" destId="{ECE405A6-4469-41DC-BC14-FAD13B63013C}" srcOrd="2"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5B7D52-D6C2-4DB9-A6A8-F6165FEC519D}">
      <dsp:nvSpPr>
        <dsp:cNvPr id="0" name=""/>
        <dsp:cNvSpPr/>
      </dsp:nvSpPr>
      <dsp:spPr>
        <a:xfrm>
          <a:off x="0" y="0"/>
          <a:ext cx="6912245" cy="5536883"/>
        </a:xfrm>
        <a:prstGeom prst="rect">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9352" tIns="149352" rIns="149352" bIns="149352" numCol="1" spcCol="1270" anchor="ctr" anchorCtr="0">
          <a:noAutofit/>
        </a:bodyPr>
        <a:lstStyle/>
        <a:p>
          <a:pPr marL="0" lvl="0" indent="0" algn="ctr" defTabSz="933450" rtl="0">
            <a:lnSpc>
              <a:spcPct val="90000"/>
            </a:lnSpc>
            <a:spcBef>
              <a:spcPct val="0"/>
            </a:spcBef>
            <a:spcAft>
              <a:spcPct val="35000"/>
            </a:spcAft>
            <a:buNone/>
          </a:pPr>
          <a:r>
            <a:rPr lang="en-US" sz="2100" b="1" kern="1200" dirty="0">
              <a:latin typeface="Corbel" panose="020B0503020204020204"/>
            </a:rPr>
            <a:t>VSFPC Definition of MFPVs: Vehicles, covered trailers,  carts, and enclosed trailers, or other moveable devices capable of being able to be occupied by persons during cooking operations and that contain cooking equipment that utilize open flames or are capable of producing smoke or grease laden vapors for the purpose of preparing and serving food to the public. Vehicles used for private recreation shall not be considered mobile food preparation vehicles.</a:t>
          </a:r>
          <a:endParaRPr lang="en-US" sz="2100" kern="1200" dirty="0"/>
        </a:p>
      </dsp:txBody>
      <dsp:txXfrm>
        <a:off x="0" y="0"/>
        <a:ext cx="6912245" cy="2989916"/>
      </dsp:txXfrm>
    </dsp:sp>
    <dsp:sp modelId="{F44219FA-7F92-42A7-BBCC-EBF6C95CB7B6}">
      <dsp:nvSpPr>
        <dsp:cNvPr id="0" name=""/>
        <dsp:cNvSpPr/>
      </dsp:nvSpPr>
      <dsp:spPr>
        <a:xfrm>
          <a:off x="3375" y="2879179"/>
          <a:ext cx="2301831" cy="2546966"/>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Corbel" panose="020B0503020204020204"/>
            </a:rPr>
            <a:t>Capable of Being Occupied AND</a:t>
          </a:r>
          <a:endParaRPr lang="en-US" sz="2300" kern="1200" dirty="0"/>
        </a:p>
      </dsp:txBody>
      <dsp:txXfrm>
        <a:off x="3375" y="2879179"/>
        <a:ext cx="2301831" cy="2546966"/>
      </dsp:txXfrm>
    </dsp:sp>
    <dsp:sp modelId="{766B7169-BE2D-4208-8D9F-EC3D10A70B95}">
      <dsp:nvSpPr>
        <dsp:cNvPr id="0" name=""/>
        <dsp:cNvSpPr/>
      </dsp:nvSpPr>
      <dsp:spPr>
        <a:xfrm>
          <a:off x="2305206" y="2879179"/>
          <a:ext cx="2301831" cy="2546966"/>
        </a:xfrm>
        <a:prstGeom prst="rect">
          <a:avLst/>
        </a:prstGeom>
        <a:solidFill>
          <a:schemeClr val="accent2">
            <a:tint val="40000"/>
            <a:alpha val="90000"/>
            <a:hueOff val="3367359"/>
            <a:satOff val="-31116"/>
            <a:lumOff val="-3508"/>
            <a:alphaOff val="0"/>
          </a:schemeClr>
        </a:solidFill>
        <a:ln w="12700" cap="flat" cmpd="sng" algn="ctr">
          <a:solidFill>
            <a:schemeClr val="accent2">
              <a:tint val="40000"/>
              <a:alpha val="90000"/>
              <a:hueOff val="3367359"/>
              <a:satOff val="-31116"/>
              <a:lumOff val="-350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Corbel" panose="020B0503020204020204"/>
            </a:rPr>
            <a:t>Containing Equipment that EITHER Utilizes Open Flames OR Produces Grease Laden Vapor AND</a:t>
          </a:r>
        </a:p>
      </dsp:txBody>
      <dsp:txXfrm>
        <a:off x="2305206" y="2879179"/>
        <a:ext cx="2301831" cy="2546966"/>
      </dsp:txXfrm>
    </dsp:sp>
    <dsp:sp modelId="{86FE8B9C-59C5-41B2-8990-15905C61EAF5}">
      <dsp:nvSpPr>
        <dsp:cNvPr id="0" name=""/>
        <dsp:cNvSpPr/>
      </dsp:nvSpPr>
      <dsp:spPr>
        <a:xfrm>
          <a:off x="4607038" y="2879179"/>
          <a:ext cx="2301831" cy="2546966"/>
        </a:xfrm>
        <a:prstGeom prst="rect">
          <a:avLst/>
        </a:prstGeom>
        <a:solidFill>
          <a:schemeClr val="accent2">
            <a:tint val="40000"/>
            <a:alpha val="90000"/>
            <a:hueOff val="6734718"/>
            <a:satOff val="-62232"/>
            <a:lumOff val="-7015"/>
            <a:alphaOff val="0"/>
          </a:schemeClr>
        </a:solidFill>
        <a:ln w="12700" cap="flat" cmpd="sng" algn="ctr">
          <a:solidFill>
            <a:schemeClr val="accent2">
              <a:tint val="40000"/>
              <a:alpha val="90000"/>
              <a:hueOff val="6734718"/>
              <a:satOff val="-62232"/>
              <a:lumOff val="-701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163576" tIns="29210" rIns="163576" bIns="29210" numCol="1" spcCol="1270" anchor="ctr" anchorCtr="0">
          <a:noAutofit/>
        </a:bodyPr>
        <a:lstStyle/>
        <a:p>
          <a:pPr marL="0" lvl="0" indent="0" algn="ctr" defTabSz="1022350" rtl="0">
            <a:lnSpc>
              <a:spcPct val="90000"/>
            </a:lnSpc>
            <a:spcBef>
              <a:spcPct val="0"/>
            </a:spcBef>
            <a:spcAft>
              <a:spcPct val="35000"/>
            </a:spcAft>
            <a:buNone/>
          </a:pPr>
          <a:r>
            <a:rPr lang="en-US" sz="2300" kern="1200" dirty="0">
              <a:latin typeface="Corbel" panose="020B0503020204020204"/>
            </a:rPr>
            <a:t>SERVES Food to the Public.</a:t>
          </a:r>
          <a:endParaRPr lang="en-US" sz="2300" kern="1200" dirty="0"/>
        </a:p>
      </dsp:txBody>
      <dsp:txXfrm>
        <a:off x="4607038" y="2879179"/>
        <a:ext cx="2301831" cy="25469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C3E879-5CF9-449D-B2B2-C7C29C463189}">
      <dsp:nvSpPr>
        <dsp:cNvPr id="0" name=""/>
        <dsp:cNvSpPr/>
      </dsp:nvSpPr>
      <dsp:spPr>
        <a:xfrm>
          <a:off x="0" y="53536"/>
          <a:ext cx="3606853" cy="208757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a:latin typeface="Corbel" panose="020B0503020204020204"/>
            </a:rPr>
            <a:t>Operating MFPVs is a permittable operation with inherent risks of fire and explosion.</a:t>
          </a:r>
          <a:endParaRPr lang="en-US" sz="2400" kern="1200" dirty="0"/>
        </a:p>
      </dsp:txBody>
      <dsp:txXfrm>
        <a:off x="101907" y="155443"/>
        <a:ext cx="3403039" cy="1883758"/>
      </dsp:txXfrm>
    </dsp:sp>
    <dsp:sp modelId="{6D0DEF53-91ED-46BE-B08A-E0EF957B9BC8}">
      <dsp:nvSpPr>
        <dsp:cNvPr id="0" name=""/>
        <dsp:cNvSpPr/>
      </dsp:nvSpPr>
      <dsp:spPr>
        <a:xfrm>
          <a:off x="0" y="2210229"/>
          <a:ext cx="3606853" cy="2087572"/>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rtl="0">
            <a:lnSpc>
              <a:spcPct val="90000"/>
            </a:lnSpc>
            <a:spcBef>
              <a:spcPct val="0"/>
            </a:spcBef>
            <a:spcAft>
              <a:spcPct val="35000"/>
            </a:spcAft>
            <a:buNone/>
          </a:pPr>
          <a:r>
            <a:rPr lang="en-US" sz="2400" kern="1200" dirty="0">
              <a:latin typeface="Corbel" panose="020B0503020204020204"/>
            </a:rPr>
            <a:t>Section 319 is a Virginia Amendment that was introduced to meet a recognized safety need in the Commonwealth.</a:t>
          </a:r>
          <a:endParaRPr lang="en-US" sz="2400" kern="1200" dirty="0"/>
        </a:p>
      </dsp:txBody>
      <dsp:txXfrm>
        <a:off x="101907" y="2312136"/>
        <a:ext cx="3403039" cy="188375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9192BE-7E82-45DC-B7C0-6D814857458D}">
      <dsp:nvSpPr>
        <dsp:cNvPr id="0" name=""/>
        <dsp:cNvSpPr/>
      </dsp:nvSpPr>
      <dsp:spPr>
        <a:xfrm>
          <a:off x="0" y="1080361"/>
          <a:ext cx="11249023" cy="199451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BEE0D2A-F70A-4C8E-B4EC-2DC374D28949}">
      <dsp:nvSpPr>
        <dsp:cNvPr id="0" name=""/>
        <dsp:cNvSpPr/>
      </dsp:nvSpPr>
      <dsp:spPr>
        <a:xfrm>
          <a:off x="603340" y="1529127"/>
          <a:ext cx="1096982" cy="109698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347CCCA-DA32-4C94-866E-3F9813377205}">
      <dsp:nvSpPr>
        <dsp:cNvPr id="0" name=""/>
        <dsp:cNvSpPr/>
      </dsp:nvSpPr>
      <dsp:spPr>
        <a:xfrm>
          <a:off x="2303663" y="1080361"/>
          <a:ext cx="8945360" cy="199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086" tIns="211086" rIns="211086" bIns="211086" numCol="1" spcCol="1270" anchor="ctr" anchorCtr="0">
          <a:noAutofit/>
        </a:bodyPr>
        <a:lstStyle/>
        <a:p>
          <a:pPr marL="0" lvl="0" indent="0" algn="l" defTabSz="800100">
            <a:lnSpc>
              <a:spcPct val="90000"/>
            </a:lnSpc>
            <a:spcBef>
              <a:spcPct val="0"/>
            </a:spcBef>
            <a:spcAft>
              <a:spcPct val="35000"/>
            </a:spcAft>
            <a:buNone/>
          </a:pPr>
          <a:r>
            <a:rPr lang="en-US" sz="1800" kern="1200"/>
            <a:t>319.2.1 Permit authority having jurisdiction (AHJ).</a:t>
          </a:r>
        </a:p>
      </dsp:txBody>
      <dsp:txXfrm>
        <a:off x="2303663" y="1080361"/>
        <a:ext cx="8945360" cy="1994514"/>
      </dsp:txXfrm>
    </dsp:sp>
    <dsp:sp modelId="{2149295B-75A9-428B-BC14-0981CA18B870}">
      <dsp:nvSpPr>
        <dsp:cNvPr id="0" name=""/>
        <dsp:cNvSpPr/>
      </dsp:nvSpPr>
      <dsp:spPr>
        <a:xfrm>
          <a:off x="0" y="3573504"/>
          <a:ext cx="11249023" cy="199451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50BED7B-6CC3-4AAE-971E-735AAA87002F}">
      <dsp:nvSpPr>
        <dsp:cNvPr id="0" name=""/>
        <dsp:cNvSpPr/>
      </dsp:nvSpPr>
      <dsp:spPr>
        <a:xfrm>
          <a:off x="603340" y="4022269"/>
          <a:ext cx="1096982" cy="109698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0807A87-5431-4E48-AE3D-FAA3243F190D}">
      <dsp:nvSpPr>
        <dsp:cNvPr id="0" name=""/>
        <dsp:cNvSpPr/>
      </dsp:nvSpPr>
      <dsp:spPr>
        <a:xfrm>
          <a:off x="2303663" y="3573504"/>
          <a:ext cx="8945360" cy="19945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1086" tIns="211086" rIns="211086" bIns="211086" numCol="1" spcCol="1270" anchor="ctr" anchorCtr="0">
          <a:noAutofit/>
        </a:bodyPr>
        <a:lstStyle/>
        <a:p>
          <a:pPr marL="0" lvl="0" indent="0" algn="l" defTabSz="800100">
            <a:lnSpc>
              <a:spcPct val="90000"/>
            </a:lnSpc>
            <a:spcBef>
              <a:spcPct val="0"/>
            </a:spcBef>
            <a:spcAft>
              <a:spcPct val="35000"/>
            </a:spcAft>
            <a:buNone/>
          </a:pPr>
          <a:r>
            <a:rPr lang="en-US" sz="1800" kern="1200"/>
            <a:t>The enforcing agent of a permit requirement on a mobile food preparation vehicle (MFPV) shall be the appointed fire official for the Virginia local government to which the food truck is identified for personal property tax payment of the vehicle. If no such entity exists, if the local government has elected to not enforce this section of the SFPC, or if the MFPV is housed out of state, then it shall be the State Fire Marshal’s Office (SFMO) or designee.</a:t>
          </a:r>
        </a:p>
      </dsp:txBody>
      <dsp:txXfrm>
        <a:off x="2303663" y="3573504"/>
        <a:ext cx="8945360" cy="19945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25307-27C8-4CD7-8F59-A2F4A8A6A500}">
      <dsp:nvSpPr>
        <dsp:cNvPr id="0" name=""/>
        <dsp:cNvSpPr/>
      </dsp:nvSpPr>
      <dsp:spPr>
        <a:xfrm>
          <a:off x="403510" y="1069"/>
          <a:ext cx="2621979" cy="157318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latin typeface="Corbel" panose="020B0503020204020204"/>
            </a:rPr>
            <a:t>VSFPC, 319.2.1</a:t>
          </a:r>
          <a:r>
            <a:rPr lang="en-US" sz="1700" kern="1200" dirty="0"/>
            <a:t> does NOT offer an option to </a:t>
          </a:r>
          <a:r>
            <a:rPr lang="en-US" sz="1700" kern="1200" dirty="0">
              <a:latin typeface="Corbel" panose="020B0503020204020204"/>
            </a:rPr>
            <a:t>leave MFPV's uninspected.</a:t>
          </a:r>
          <a:r>
            <a:rPr lang="en-US" sz="1700" kern="1200" dirty="0"/>
            <a:t> </a:t>
          </a:r>
          <a:r>
            <a:rPr lang="en-US" sz="1700" kern="1200" dirty="0">
              <a:latin typeface="Corbel" panose="020B0503020204020204"/>
            </a:rPr>
            <a:t>I.E., </a:t>
          </a:r>
          <a:r>
            <a:rPr lang="en-US" sz="1700" kern="1200" dirty="0"/>
            <a:t>No turning a blind eye</a:t>
          </a:r>
          <a:r>
            <a:rPr lang="en-US" sz="1700" kern="1200" dirty="0">
              <a:latin typeface="Corbel" panose="020B0503020204020204"/>
            </a:rPr>
            <a:t>. (Even if you love tacos al pastor as much as I do.)</a:t>
          </a:r>
          <a:endParaRPr lang="en-US" sz="1700" kern="1200" dirty="0"/>
        </a:p>
      </dsp:txBody>
      <dsp:txXfrm>
        <a:off x="403510" y="1069"/>
        <a:ext cx="2621979" cy="1573187"/>
      </dsp:txXfrm>
    </dsp:sp>
    <dsp:sp modelId="{F88D38EF-CE98-4332-A4E0-C5E18B5EAB99}">
      <dsp:nvSpPr>
        <dsp:cNvPr id="0" name=""/>
        <dsp:cNvSpPr/>
      </dsp:nvSpPr>
      <dsp:spPr>
        <a:xfrm>
          <a:off x="403510" y="1836454"/>
          <a:ext cx="2621979" cy="157318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en-US" sz="1700" kern="1200" dirty="0"/>
            <a:t>The only options </a:t>
          </a:r>
          <a:r>
            <a:rPr lang="en-US" sz="1700" kern="1200" dirty="0">
              <a:latin typeface="Corbel" panose="020B0503020204020204"/>
            </a:rPr>
            <a:t>available are</a:t>
          </a:r>
          <a:r>
            <a:rPr lang="en-US" sz="1700" kern="1200" dirty="0"/>
            <a:t> </a:t>
          </a:r>
          <a:r>
            <a:rPr lang="en-US" sz="1700" kern="1200" dirty="0">
              <a:latin typeface="Corbel" panose="020B0503020204020204"/>
            </a:rPr>
            <a:t>local</a:t>
          </a:r>
          <a:r>
            <a:rPr lang="en-US" sz="1700" kern="1200" dirty="0"/>
            <a:t> enforcement, or enforcement by the State Fire Marshal's </a:t>
          </a:r>
          <a:r>
            <a:rPr lang="en-US" sz="1700" kern="1200" dirty="0">
              <a:latin typeface="Corbel" panose="020B0503020204020204"/>
            </a:rPr>
            <a:t>Office or designee.</a:t>
          </a:r>
          <a:endParaRPr lang="en-US" sz="1700" kern="1200" dirty="0"/>
        </a:p>
      </dsp:txBody>
      <dsp:txXfrm>
        <a:off x="403510" y="1836454"/>
        <a:ext cx="2621979" cy="157318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425307-27C8-4CD7-8F59-A2F4A8A6A500}">
      <dsp:nvSpPr>
        <dsp:cNvPr id="0" name=""/>
        <dsp:cNvSpPr/>
      </dsp:nvSpPr>
      <dsp:spPr>
        <a:xfrm>
          <a:off x="403510" y="1069"/>
          <a:ext cx="2621979" cy="157318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dirty="0">
              <a:latin typeface="Corbel" panose="020B0503020204020204"/>
            </a:rPr>
            <a:t>We may still do a MFPV Inspection EVEN if it has been permitted by another AHJ. </a:t>
          </a:r>
          <a:endParaRPr lang="en-US" sz="2000" kern="1200" dirty="0"/>
        </a:p>
      </dsp:txBody>
      <dsp:txXfrm>
        <a:off x="403510" y="1069"/>
        <a:ext cx="2621979" cy="1573187"/>
      </dsp:txXfrm>
    </dsp:sp>
    <dsp:sp modelId="{ECE405A6-4469-41DC-BC14-FAD13B63013C}">
      <dsp:nvSpPr>
        <dsp:cNvPr id="0" name=""/>
        <dsp:cNvSpPr/>
      </dsp:nvSpPr>
      <dsp:spPr>
        <a:xfrm>
          <a:off x="403510" y="1836454"/>
          <a:ext cx="2621979" cy="1573187"/>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rtl="0">
            <a:lnSpc>
              <a:spcPct val="90000"/>
            </a:lnSpc>
            <a:spcBef>
              <a:spcPct val="0"/>
            </a:spcBef>
            <a:spcAft>
              <a:spcPct val="35000"/>
            </a:spcAft>
            <a:buNone/>
          </a:pPr>
          <a:r>
            <a:rPr lang="en-US" sz="2000" kern="1200">
              <a:latin typeface="Corbel" panose="020B0503020204020204"/>
            </a:rPr>
            <a:t>There will be no charge for this inspection and no permit issued.</a:t>
          </a:r>
          <a:endParaRPr lang="en-US" sz="2000" kern="1200"/>
        </a:p>
      </dsp:txBody>
      <dsp:txXfrm>
        <a:off x="403510" y="1836454"/>
        <a:ext cx="2621979" cy="1573187"/>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CBF9A8-A3F9-4488-A884-6ADB2EC40566}" type="datetimeFigureOut">
              <a:rPr lang="en-US" smtClean="0"/>
              <a:t>4/29/2026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7FAED0-660E-4206-813E-F91D6EA96DFB}" type="slidenum">
              <a:rPr lang="en-US" smtClean="0"/>
              <a:t>‹#›</a:t>
            </a:fld>
            <a:endParaRPr lang="en-US"/>
          </a:p>
        </p:txBody>
      </p:sp>
    </p:spTree>
    <p:extLst>
      <p:ext uri="{BB962C8B-B14F-4D97-AF65-F5344CB8AC3E}">
        <p14:creationId xmlns:p14="http://schemas.microsoft.com/office/powerpoint/2010/main" val="7437886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Being that the code sometimes excels at specificity, however, at the expense of brevity, I'd like to add a rule of construction for this presentation. From now on, I will refer to MFPVs as food trucks, but the term MFPV will be used in the text the majority of the time. There's no technical reason, it's just that "Food Trucks" is two syllables, and I’m trying to get you guys out of here as quickly as possible.</a:t>
            </a:r>
          </a:p>
        </p:txBody>
      </p:sp>
      <p:sp>
        <p:nvSpPr>
          <p:cNvPr id="4" name="Slide Number Placeholder 3"/>
          <p:cNvSpPr>
            <a:spLocks noGrp="1"/>
          </p:cNvSpPr>
          <p:nvPr>
            <p:ph type="sldNum" sz="quarter" idx="5"/>
          </p:nvPr>
        </p:nvSpPr>
        <p:spPr/>
        <p:txBody>
          <a:bodyPr/>
          <a:lstStyle/>
          <a:p>
            <a:fld id="{A1C5473A-1FDA-45BB-8625-FFCFC61AD176}" type="slidenum">
              <a:rPr lang="en-US" smtClean="0"/>
              <a:t>2</a:t>
            </a:fld>
            <a:endParaRPr lang="en-US"/>
          </a:p>
        </p:txBody>
      </p:sp>
    </p:spTree>
    <p:extLst>
      <p:ext uri="{BB962C8B-B14F-4D97-AF65-F5344CB8AC3E}">
        <p14:creationId xmlns:p14="http://schemas.microsoft.com/office/powerpoint/2010/main" val="4159100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A1C5473A-1FDA-45BB-8625-FFCFC61AD176}" type="slidenum">
              <a:rPr lang="en-US" smtClean="0"/>
              <a:t>3</a:t>
            </a:fld>
            <a:endParaRPr lang="en-US"/>
          </a:p>
        </p:txBody>
      </p:sp>
    </p:spTree>
    <p:extLst>
      <p:ext uri="{BB962C8B-B14F-4D97-AF65-F5344CB8AC3E}">
        <p14:creationId xmlns:p14="http://schemas.microsoft.com/office/powerpoint/2010/main" val="27935754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Sometimes it helps to identify what the code DOESN'T say, when trying to determine what the code regulates. This definition says: "Capable of being occupied", not merely "Occupied". There's also no language that says "Sells food to the public", which means that even MFPVs giving away food at another organization's expense, still requires inspection. At any rate, you are very likely to encounter other mobile concession vehicles which, which may not meeting the requirements of the code to be regulated as an MFPV, but are likely to utilize ancillary equipment or operations that otherwise fall under your purview. (Generators, Temporary Electrical Connections) You will likely encounter these non-qualifying vehicles in the vicinity of qualifying MFPVs. Does everyone have their boxing gloves on yet?</a:t>
            </a:r>
          </a:p>
        </p:txBody>
      </p:sp>
      <p:sp>
        <p:nvSpPr>
          <p:cNvPr id="4" name="Slide Number Placeholder 3"/>
          <p:cNvSpPr>
            <a:spLocks noGrp="1"/>
          </p:cNvSpPr>
          <p:nvPr>
            <p:ph type="sldNum" sz="quarter" idx="5"/>
          </p:nvPr>
        </p:nvSpPr>
        <p:spPr/>
        <p:txBody>
          <a:bodyPr/>
          <a:lstStyle/>
          <a:p>
            <a:fld id="{A1C5473A-1FDA-45BB-8625-FFCFC61AD176}" type="slidenum">
              <a:rPr lang="en-US" smtClean="0"/>
              <a:t>4</a:t>
            </a:fld>
            <a:endParaRPr lang="en-US"/>
          </a:p>
        </p:txBody>
      </p:sp>
    </p:spTree>
    <p:extLst>
      <p:ext uri="{BB962C8B-B14F-4D97-AF65-F5344CB8AC3E}">
        <p14:creationId xmlns:p14="http://schemas.microsoft.com/office/powerpoint/2010/main" val="260919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The Fire Code is written in blood. This section is written in blood and exploding food trucks.</a:t>
            </a:r>
          </a:p>
        </p:txBody>
      </p:sp>
      <p:sp>
        <p:nvSpPr>
          <p:cNvPr id="4" name="Slide Number Placeholder 3"/>
          <p:cNvSpPr>
            <a:spLocks noGrp="1"/>
          </p:cNvSpPr>
          <p:nvPr>
            <p:ph type="sldNum" sz="quarter" idx="5"/>
          </p:nvPr>
        </p:nvSpPr>
        <p:spPr/>
        <p:txBody>
          <a:bodyPr/>
          <a:lstStyle/>
          <a:p>
            <a:fld id="{A1C5473A-1FDA-45BB-8625-FFCFC61AD176}" type="slidenum">
              <a:rPr lang="en-US" smtClean="0"/>
              <a:t>5</a:t>
            </a:fld>
            <a:endParaRPr lang="en-US"/>
          </a:p>
        </p:txBody>
      </p:sp>
    </p:spTree>
    <p:extLst>
      <p:ext uri="{BB962C8B-B14F-4D97-AF65-F5344CB8AC3E}">
        <p14:creationId xmlns:p14="http://schemas.microsoft.com/office/powerpoint/2010/main" val="36360494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 get it. Food trucks can be an item of contention, especially between your agency and your locality. They are good for tourism, and can be used to draw people in to events sponsored by your locality. My favorite part of the Wise Fall Fling is the Food Truck Court!</a:t>
            </a:r>
          </a:p>
        </p:txBody>
      </p:sp>
      <p:sp>
        <p:nvSpPr>
          <p:cNvPr id="4" name="Slide Number Placeholder 3"/>
          <p:cNvSpPr>
            <a:spLocks noGrp="1"/>
          </p:cNvSpPr>
          <p:nvPr>
            <p:ph type="sldNum" sz="quarter" idx="5"/>
          </p:nvPr>
        </p:nvSpPr>
        <p:spPr/>
        <p:txBody>
          <a:bodyPr/>
          <a:lstStyle/>
          <a:p>
            <a:fld id="{A1C5473A-1FDA-45BB-8625-FFCFC61AD176}" type="slidenum">
              <a:rPr lang="en-US" smtClean="0"/>
              <a:t>8</a:t>
            </a:fld>
            <a:endParaRPr lang="en-US"/>
          </a:p>
        </p:txBody>
      </p:sp>
    </p:spTree>
    <p:extLst>
      <p:ext uri="{BB962C8B-B14F-4D97-AF65-F5344CB8AC3E}">
        <p14:creationId xmlns:p14="http://schemas.microsoft.com/office/powerpoint/2010/main" val="5668599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137ECB-4F54-8873-C1AB-FD386C00DC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1D37CB-5DEC-3563-8CA3-873CE81108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8D9DE9-F8E8-E895-CC70-3BAC3687B51A}"/>
              </a:ext>
            </a:extLst>
          </p:cNvPr>
          <p:cNvSpPr>
            <a:spLocks noGrp="1"/>
          </p:cNvSpPr>
          <p:nvPr>
            <p:ph type="body" idx="1"/>
          </p:nvPr>
        </p:nvSpPr>
        <p:spPr/>
        <p:txBody>
          <a:bodyPr/>
          <a:lstStyle/>
          <a:p>
            <a:r>
              <a:rPr lang="en-US" dirty="0">
                <a:cs typeface="Calibri"/>
              </a:rPr>
              <a:t>I get it. Food trucks can be an item of contention, especially between your agency and your locality. They are good for tourism, and can be used to draw people in to events sponsored by your locality. My favorite part of the Wise Fall Fling is the Food Truck Court!</a:t>
            </a:r>
          </a:p>
        </p:txBody>
      </p:sp>
      <p:sp>
        <p:nvSpPr>
          <p:cNvPr id="4" name="Slide Number Placeholder 3">
            <a:extLst>
              <a:ext uri="{FF2B5EF4-FFF2-40B4-BE49-F238E27FC236}">
                <a16:creationId xmlns:a16="http://schemas.microsoft.com/office/drawing/2014/main" id="{0B7B3579-6DE2-4258-1157-75A6E779F9BB}"/>
              </a:ext>
            </a:extLst>
          </p:cNvPr>
          <p:cNvSpPr>
            <a:spLocks noGrp="1"/>
          </p:cNvSpPr>
          <p:nvPr>
            <p:ph type="sldNum" sz="quarter" idx="5"/>
          </p:nvPr>
        </p:nvSpPr>
        <p:spPr/>
        <p:txBody>
          <a:bodyPr/>
          <a:lstStyle/>
          <a:p>
            <a:fld id="{A1C5473A-1FDA-45BB-8625-FFCFC61AD176}" type="slidenum">
              <a:rPr lang="en-US" smtClean="0"/>
              <a:t>9</a:t>
            </a:fld>
            <a:endParaRPr lang="en-US"/>
          </a:p>
        </p:txBody>
      </p:sp>
    </p:spTree>
    <p:extLst>
      <p:ext uri="{BB962C8B-B14F-4D97-AF65-F5344CB8AC3E}">
        <p14:creationId xmlns:p14="http://schemas.microsoft.com/office/powerpoint/2010/main" val="3401178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D6047F-2CA6-68E5-8DD3-A26C49265C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0BD4826-FB12-CAB5-867E-91DAEBCBA5D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72AD3D3-7F9C-3B6C-6D29-4673D732FF0B}"/>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5" name="Footer Placeholder 4">
            <a:extLst>
              <a:ext uri="{FF2B5EF4-FFF2-40B4-BE49-F238E27FC236}">
                <a16:creationId xmlns:a16="http://schemas.microsoft.com/office/drawing/2014/main" id="{86F4D383-4E91-32B3-D3C0-CC4096420D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D4BE3F-0104-339F-C299-8502541DC85B}"/>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42346895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58C6B-C85F-45DA-A32F-D86107D96C6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1871B8E-8E2A-A255-8060-CF346A3B96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850325-8185-3404-E63A-317FB0DD795F}"/>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5" name="Footer Placeholder 4">
            <a:extLst>
              <a:ext uri="{FF2B5EF4-FFF2-40B4-BE49-F238E27FC236}">
                <a16:creationId xmlns:a16="http://schemas.microsoft.com/office/drawing/2014/main" id="{FF4C975B-1484-380D-7B92-363C063E90C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FC587C-4882-EA41-769B-EFEACC1FAC55}"/>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3485014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D01A763-93D2-453F-F814-074D4CFA90E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6E30D91-7C0A-56CE-94EC-5AD76BFF51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D53BED-1800-6E40-F713-406A2A4B4B0D}"/>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5" name="Footer Placeholder 4">
            <a:extLst>
              <a:ext uri="{FF2B5EF4-FFF2-40B4-BE49-F238E27FC236}">
                <a16:creationId xmlns:a16="http://schemas.microsoft.com/office/drawing/2014/main" id="{0A527A3E-28F9-53E8-7196-722032CD94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8B5FA4-80E7-DDEF-EDBE-FA76D631401F}"/>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781218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1ECC3-55F2-0FD6-505E-EF8D81C6FF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E67A07-9627-E17D-197E-2FBBE75EB5E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608F95-9ED3-F2EB-B6B3-3D79BB2492D5}"/>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5" name="Footer Placeholder 4">
            <a:extLst>
              <a:ext uri="{FF2B5EF4-FFF2-40B4-BE49-F238E27FC236}">
                <a16:creationId xmlns:a16="http://schemas.microsoft.com/office/drawing/2014/main" id="{64483672-9BD0-7F91-973D-4C410360DD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8930E7-6516-C569-BC2A-8DB052B1C27D}"/>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569565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A4504-F894-EDC7-8D38-4D565D8ED2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7894C1C-F382-5DCD-D062-A7A9060B960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ED5FEF-8993-7CD8-7E8F-0488AEB2C555}"/>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5" name="Footer Placeholder 4">
            <a:extLst>
              <a:ext uri="{FF2B5EF4-FFF2-40B4-BE49-F238E27FC236}">
                <a16:creationId xmlns:a16="http://schemas.microsoft.com/office/drawing/2014/main" id="{3ECA82DE-F3D1-0C80-7343-E8680918986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A182F4-1A58-A0AD-CFF5-3220E3F12AAB}"/>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18939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A4FCD-630B-6990-E115-0578B29B8EB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6459D1-42F7-5BED-CA11-04970C38AC3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2C34A6F-BACC-AA61-6C33-1E7522E7D8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BEC2D94-0358-32CC-2F9A-293F227EC303}"/>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6" name="Footer Placeholder 5">
            <a:extLst>
              <a:ext uri="{FF2B5EF4-FFF2-40B4-BE49-F238E27FC236}">
                <a16:creationId xmlns:a16="http://schemas.microsoft.com/office/drawing/2014/main" id="{21AF98D9-D769-3C9E-ECDD-7C3D368223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CFF324-A89E-4CDC-575A-AB28DB6D9835}"/>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8716423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CD498F-DC57-94F7-4852-E5BBBE1C69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0EEF58-346B-9CD3-F628-9DCD6691BD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6D43CAE-D8ED-35FD-6E89-FD107345779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46B1B4-3487-67E2-682F-B16F4262F6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3B22CF7-4A3F-C555-383F-839E87CDB6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657A7A1-B7D2-FFF7-F6C9-FA8118039D5D}"/>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8" name="Footer Placeholder 7">
            <a:extLst>
              <a:ext uri="{FF2B5EF4-FFF2-40B4-BE49-F238E27FC236}">
                <a16:creationId xmlns:a16="http://schemas.microsoft.com/office/drawing/2014/main" id="{E6872723-7C15-AD0C-FD0D-A8D4831C408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3D722D7-C789-2ABF-D952-F3DF22F65FBE}"/>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29072579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A047D-75E8-3A8C-AA58-D2ADBA890A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88B29A-1A01-49AA-A44A-579CE2ABC9BC}"/>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4" name="Footer Placeholder 3">
            <a:extLst>
              <a:ext uri="{FF2B5EF4-FFF2-40B4-BE49-F238E27FC236}">
                <a16:creationId xmlns:a16="http://schemas.microsoft.com/office/drawing/2014/main" id="{81D21E63-9180-9475-59B6-B0EC57CACC3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320E30-9000-A6E9-E8ED-181BB8CC57BA}"/>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3280825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B61183B-C503-40E5-ADA7-21508DFDE8BF}"/>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3" name="Footer Placeholder 2">
            <a:extLst>
              <a:ext uri="{FF2B5EF4-FFF2-40B4-BE49-F238E27FC236}">
                <a16:creationId xmlns:a16="http://schemas.microsoft.com/office/drawing/2014/main" id="{302B9BF3-3B45-50C5-23E5-845F609B034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9DD8388-EA67-4A63-DD15-0A8311620470}"/>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1012319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98F01-B1F0-B3AD-C571-3E21D7253A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6E88782-0A56-EFDD-C8E8-826769C437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73D3CE8-D725-240A-E05A-6FA9EFC196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318E3E-6CF8-41B6-C3B5-46AF9C8E13B3}"/>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6" name="Footer Placeholder 5">
            <a:extLst>
              <a:ext uri="{FF2B5EF4-FFF2-40B4-BE49-F238E27FC236}">
                <a16:creationId xmlns:a16="http://schemas.microsoft.com/office/drawing/2014/main" id="{F3ADF8A4-EFB0-D4B3-C1A9-27EF74ACA97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307B14-E243-8286-DD72-43C463B70673}"/>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1570988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3AA92-06CC-AC52-FE80-EBA31FABC73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FD9A8D-1727-9A17-08A7-85CF5BB9951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049CD94-6EFC-E595-6180-0E5E63A1F6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A11AB1-8327-CCFE-E14D-B45DFC5C943E}"/>
              </a:ext>
            </a:extLst>
          </p:cNvPr>
          <p:cNvSpPr>
            <a:spLocks noGrp="1"/>
          </p:cNvSpPr>
          <p:nvPr>
            <p:ph type="dt" sz="half" idx="10"/>
          </p:nvPr>
        </p:nvSpPr>
        <p:spPr/>
        <p:txBody>
          <a:bodyPr/>
          <a:lstStyle/>
          <a:p>
            <a:fld id="{AAB7BEE6-4884-411B-904D-1EF31BD05444}" type="datetimeFigureOut">
              <a:rPr lang="en-US" smtClean="0"/>
              <a:t>4/29/2026</a:t>
            </a:fld>
            <a:endParaRPr lang="en-US"/>
          </a:p>
        </p:txBody>
      </p:sp>
      <p:sp>
        <p:nvSpPr>
          <p:cNvPr id="6" name="Footer Placeholder 5">
            <a:extLst>
              <a:ext uri="{FF2B5EF4-FFF2-40B4-BE49-F238E27FC236}">
                <a16:creationId xmlns:a16="http://schemas.microsoft.com/office/drawing/2014/main" id="{AE4D934C-C5AA-3E58-BC68-A310DD649F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9C1E3C-9CD2-DC7B-3032-9A4DBA38BCA7}"/>
              </a:ext>
            </a:extLst>
          </p:cNvPr>
          <p:cNvSpPr>
            <a:spLocks noGrp="1"/>
          </p:cNvSpPr>
          <p:nvPr>
            <p:ph type="sldNum" sz="quarter" idx="12"/>
          </p:nvPr>
        </p:nvSpPr>
        <p:spPr/>
        <p:txBody>
          <a:bodyPr/>
          <a:lstStyle/>
          <a:p>
            <a:fld id="{FC81924A-BA52-480F-9832-70ACADA87023}" type="slidenum">
              <a:rPr lang="en-US" smtClean="0"/>
              <a:t>‹#›</a:t>
            </a:fld>
            <a:endParaRPr lang="en-US"/>
          </a:p>
        </p:txBody>
      </p:sp>
    </p:spTree>
    <p:extLst>
      <p:ext uri="{BB962C8B-B14F-4D97-AF65-F5344CB8AC3E}">
        <p14:creationId xmlns:p14="http://schemas.microsoft.com/office/powerpoint/2010/main" val="3977349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78EA3FE-E4CF-488C-FFFB-46A52F16306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5DA273-2B38-8B71-C56E-2C75DBADCE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A3FF2D-F91B-BD40-1235-61CAFE4048D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AB7BEE6-4884-411B-904D-1EF31BD05444}" type="datetimeFigureOut">
              <a:rPr lang="en-US" smtClean="0"/>
              <a:t>4/29/2026</a:t>
            </a:fld>
            <a:endParaRPr lang="en-US"/>
          </a:p>
        </p:txBody>
      </p:sp>
      <p:sp>
        <p:nvSpPr>
          <p:cNvPr id="5" name="Footer Placeholder 4">
            <a:extLst>
              <a:ext uri="{FF2B5EF4-FFF2-40B4-BE49-F238E27FC236}">
                <a16:creationId xmlns:a16="http://schemas.microsoft.com/office/drawing/2014/main" id="{E7A976D7-5A81-111E-4C1B-0A4A5F51FD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650A4CD-93DD-F2A5-B040-0CAE00EC966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C81924A-BA52-480F-9832-70ACADA87023}" type="slidenum">
              <a:rPr lang="en-US" smtClean="0"/>
              <a:t>‹#›</a:t>
            </a:fld>
            <a:endParaRPr lang="en-US"/>
          </a:p>
        </p:txBody>
      </p:sp>
    </p:spTree>
    <p:extLst>
      <p:ext uri="{BB962C8B-B14F-4D97-AF65-F5344CB8AC3E}">
        <p14:creationId xmlns:p14="http://schemas.microsoft.com/office/powerpoint/2010/main" val="4019244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vafire.com/" TargetMode="External"/><Relationship Id="rId2" Type="http://schemas.openxmlformats.org/officeDocument/2006/relationships/hyperlink" Target="mailto:troy.bower@vdfp.virginia.gov"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8" Type="http://schemas.openxmlformats.org/officeDocument/2006/relationships/image" Target="../media/image3.jp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8.png"/><Relationship Id="rId7" Type="http://schemas.openxmlformats.org/officeDocument/2006/relationships/diagramColors" Target="../diagrams/colors4.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943CAA20-3569-4189-9E48-239A229A86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3AEA52D-5868-A2AF-44A2-80960C6577AE}"/>
              </a:ext>
            </a:extLst>
          </p:cNvPr>
          <p:cNvSpPr>
            <a:spLocks noGrp="1"/>
          </p:cNvSpPr>
          <p:nvPr>
            <p:ph type="ctrTitle"/>
          </p:nvPr>
        </p:nvSpPr>
        <p:spPr>
          <a:xfrm>
            <a:off x="838200" y="451381"/>
            <a:ext cx="10512552" cy="4066540"/>
          </a:xfrm>
        </p:spPr>
        <p:txBody>
          <a:bodyPr anchor="b">
            <a:normAutofit/>
          </a:bodyPr>
          <a:lstStyle/>
          <a:p>
            <a:pPr algn="l"/>
            <a:r>
              <a:rPr lang="en-US" sz="6600" dirty="0"/>
              <a:t>Mobile Food Preparation Vehicles for </a:t>
            </a:r>
            <a:br>
              <a:rPr lang="en-US" sz="6600"/>
            </a:br>
            <a:r>
              <a:rPr lang="en-US" sz="6600"/>
              <a:t>VDH Farmer’s </a:t>
            </a:r>
            <a:r>
              <a:rPr lang="en-US" sz="6600" dirty="0"/>
              <a:t>Market</a:t>
            </a:r>
            <a:br>
              <a:rPr lang="en-US" sz="6600" dirty="0"/>
            </a:br>
            <a:r>
              <a:rPr lang="en-US" sz="6600" dirty="0"/>
              <a:t>April 2026</a:t>
            </a:r>
          </a:p>
        </p:txBody>
      </p:sp>
      <p:sp>
        <p:nvSpPr>
          <p:cNvPr id="3" name="Subtitle 2">
            <a:extLst>
              <a:ext uri="{FF2B5EF4-FFF2-40B4-BE49-F238E27FC236}">
                <a16:creationId xmlns:a16="http://schemas.microsoft.com/office/drawing/2014/main" id="{06EFD81C-E7F9-6259-C2E0-CD80B3228EFA}"/>
              </a:ext>
            </a:extLst>
          </p:cNvPr>
          <p:cNvSpPr>
            <a:spLocks noGrp="1"/>
          </p:cNvSpPr>
          <p:nvPr>
            <p:ph type="subTitle" idx="1"/>
          </p:nvPr>
        </p:nvSpPr>
        <p:spPr>
          <a:xfrm>
            <a:off x="838199" y="4983276"/>
            <a:ext cx="10512552" cy="1126680"/>
          </a:xfrm>
        </p:spPr>
        <p:txBody>
          <a:bodyPr>
            <a:normAutofit/>
          </a:bodyPr>
          <a:lstStyle/>
          <a:p>
            <a:pPr algn="l"/>
            <a:r>
              <a:rPr lang="en-US" sz="1700" dirty="0"/>
              <a:t>By F. Troy Bower</a:t>
            </a:r>
          </a:p>
          <a:p>
            <a:pPr algn="l"/>
            <a:r>
              <a:rPr lang="en-US" sz="1700" dirty="0"/>
              <a:t>Assistant Chief State Fire Marshal </a:t>
            </a:r>
          </a:p>
          <a:p>
            <a:pPr algn="l"/>
            <a:r>
              <a:rPr lang="en-US" sz="1700" dirty="0"/>
              <a:t>Special Operations</a:t>
            </a:r>
          </a:p>
        </p:txBody>
      </p:sp>
      <p:sp>
        <p:nvSpPr>
          <p:cNvPr id="19" name="sketch line">
            <a:extLst>
              <a:ext uri="{FF2B5EF4-FFF2-40B4-BE49-F238E27FC236}">
                <a16:creationId xmlns:a16="http://schemas.microsoft.com/office/drawing/2014/main" id="{DA542B6D-E775-4832-91DC-2D20F85781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4718595"/>
            <a:ext cx="5410200" cy="18288"/>
          </a:xfrm>
          <a:custGeom>
            <a:avLst/>
            <a:gdLst>
              <a:gd name="csX0" fmla="*/ 0 w 5410200"/>
              <a:gd name="csY0" fmla="*/ 0 h 18288"/>
              <a:gd name="csX1" fmla="*/ 568071 w 5410200"/>
              <a:gd name="csY1" fmla="*/ 0 h 18288"/>
              <a:gd name="csX2" fmla="*/ 1298448 w 5410200"/>
              <a:gd name="csY2" fmla="*/ 0 h 18288"/>
              <a:gd name="csX3" fmla="*/ 1920621 w 5410200"/>
              <a:gd name="csY3" fmla="*/ 0 h 18288"/>
              <a:gd name="csX4" fmla="*/ 2488692 w 5410200"/>
              <a:gd name="csY4" fmla="*/ 0 h 18288"/>
              <a:gd name="csX5" fmla="*/ 3219069 w 5410200"/>
              <a:gd name="csY5" fmla="*/ 0 h 18288"/>
              <a:gd name="csX6" fmla="*/ 3895344 w 5410200"/>
              <a:gd name="csY6" fmla="*/ 0 h 18288"/>
              <a:gd name="csX7" fmla="*/ 4571619 w 5410200"/>
              <a:gd name="csY7" fmla="*/ 0 h 18288"/>
              <a:gd name="csX8" fmla="*/ 5410200 w 5410200"/>
              <a:gd name="csY8" fmla="*/ 0 h 18288"/>
              <a:gd name="csX9" fmla="*/ 5410200 w 5410200"/>
              <a:gd name="csY9" fmla="*/ 18288 h 18288"/>
              <a:gd name="csX10" fmla="*/ 4842129 w 5410200"/>
              <a:gd name="csY10" fmla="*/ 18288 h 18288"/>
              <a:gd name="csX11" fmla="*/ 4328160 w 5410200"/>
              <a:gd name="csY11" fmla="*/ 18288 h 18288"/>
              <a:gd name="csX12" fmla="*/ 3597783 w 5410200"/>
              <a:gd name="csY12" fmla="*/ 18288 h 18288"/>
              <a:gd name="csX13" fmla="*/ 3029712 w 5410200"/>
              <a:gd name="csY13" fmla="*/ 18288 h 18288"/>
              <a:gd name="csX14" fmla="*/ 2299335 w 5410200"/>
              <a:gd name="csY14" fmla="*/ 18288 h 18288"/>
              <a:gd name="csX15" fmla="*/ 1514856 w 5410200"/>
              <a:gd name="csY15" fmla="*/ 18288 h 18288"/>
              <a:gd name="csX16" fmla="*/ 892683 w 5410200"/>
              <a:gd name="csY16" fmla="*/ 18288 h 18288"/>
              <a:gd name="csX17" fmla="*/ 0 w 5410200"/>
              <a:gd name="csY17" fmla="*/ 18288 h 18288"/>
              <a:gd name="csX18" fmla="*/ 0 w 5410200"/>
              <a:gd name="csY18"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0831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lnSpcReduction="10000"/>
          </a:bodyPr>
          <a:lstStyle/>
          <a:p>
            <a:pPr marL="0" indent="0">
              <a:buNone/>
            </a:pPr>
            <a:r>
              <a:rPr lang="en-US" b="1" dirty="0"/>
              <a:t>319.1 General. </a:t>
            </a:r>
            <a:r>
              <a:rPr lang="en-US" dirty="0"/>
              <a:t>Mobile food preparation vehicles that are equipped with appliances that utilize open flames or produce smoke or grease laden vapors shall comply with this section. </a:t>
            </a:r>
          </a:p>
          <a:p>
            <a:pPr marL="0" indent="0">
              <a:buNone/>
            </a:pPr>
            <a:r>
              <a:rPr lang="en-US" b="1" dirty="0"/>
              <a:t>319.1.1 Wheel chocks. </a:t>
            </a:r>
            <a:r>
              <a:rPr lang="en-US" dirty="0"/>
              <a:t>Wheel chocks shall be used to prevent mobile food preparation vehicles from moving. VIRGINIA STATEWIDE FIRE PREVENTION CODE 31 GENERAL REQUIREMENTS </a:t>
            </a:r>
          </a:p>
          <a:p>
            <a:pPr marL="0" indent="0">
              <a:buNone/>
            </a:pPr>
            <a:r>
              <a:rPr lang="en-US" b="1" dirty="0"/>
              <a:t>319.1.2 Separation. </a:t>
            </a:r>
            <a:r>
              <a:rPr lang="en-US" dirty="0"/>
              <a:t>Mobile food preparation vehicles shall be separated from buildings or structures, combustible materials, vehicles, and other cooking operations by a minimum of 10 ft. (3m). </a:t>
            </a:r>
            <a:endParaRPr lang="en-US" dirty="0">
              <a:ea typeface="+mn-lt"/>
              <a:cs typeface="+mn-lt"/>
            </a:endParaRPr>
          </a:p>
        </p:txBody>
      </p:sp>
    </p:spTree>
    <p:extLst>
      <p:ext uri="{BB962C8B-B14F-4D97-AF65-F5344CB8AC3E}">
        <p14:creationId xmlns:p14="http://schemas.microsoft.com/office/powerpoint/2010/main" val="36674654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2580E82-F91E-300E-A352-4CC757133525}"/>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9B33852-539E-A1AB-4BB1-82B28A818D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E008D4D0-D4F2-124E-08DC-CC3DA0C6D4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D5B840-39B8-DCB0-607F-C3178BD20D83}"/>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4427E926-565F-63D4-C9FF-E2BE1113CF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FD8D4DA-3AC3-0B87-B420-747E80A67C2A}"/>
              </a:ext>
            </a:extLst>
          </p:cNvPr>
          <p:cNvSpPr>
            <a:spLocks noGrp="1"/>
          </p:cNvSpPr>
          <p:nvPr>
            <p:ph idx="1"/>
          </p:nvPr>
        </p:nvSpPr>
        <p:spPr>
          <a:xfrm>
            <a:off x="4447308" y="591344"/>
            <a:ext cx="6906491" cy="5585619"/>
          </a:xfrm>
        </p:spPr>
        <p:txBody>
          <a:bodyPr vert="horz" lIns="91440" tIns="45720" rIns="91440" bIns="45720" rtlCol="0" anchor="ctr">
            <a:normAutofit lnSpcReduction="10000"/>
          </a:bodyPr>
          <a:lstStyle/>
          <a:p>
            <a:pPr marL="0" indent="0">
              <a:buNone/>
            </a:pPr>
            <a:r>
              <a:rPr lang="en-US" b="1" dirty="0"/>
              <a:t>319.2 Permit required. </a:t>
            </a:r>
            <a:r>
              <a:rPr lang="en-US" dirty="0"/>
              <a:t>Permits shall be required as set forth in Section 107.2.</a:t>
            </a:r>
          </a:p>
          <a:p>
            <a:pPr marL="0" indent="0">
              <a:buNone/>
            </a:pPr>
            <a:r>
              <a:rPr lang="en-US" dirty="0"/>
              <a:t> </a:t>
            </a:r>
            <a:r>
              <a:rPr lang="en-US" b="1" dirty="0"/>
              <a:t>319.2.1 Permit authority having jurisdiction (AHJ). </a:t>
            </a:r>
            <a:r>
              <a:rPr lang="en-US" dirty="0"/>
              <a:t>The enforcing agent of a permit requirement on a mobile food preparation vehicle (MFPV) shall be the appointed fire official for the Virginia local government to which the food truck is identified for personal property tax payment of the vehicle. If no such entity exists, if the local government has elected to not enforce this section of the SFPC, or if the MFPV is housed out of state, then it shall be the State Fire Marshal's Office (SFMO) or designee. </a:t>
            </a:r>
            <a:endParaRPr lang="en-US" dirty="0">
              <a:ea typeface="+mn-lt"/>
              <a:cs typeface="+mn-lt"/>
            </a:endParaRPr>
          </a:p>
        </p:txBody>
      </p:sp>
    </p:spTree>
    <p:extLst>
      <p:ext uri="{BB962C8B-B14F-4D97-AF65-F5344CB8AC3E}">
        <p14:creationId xmlns:p14="http://schemas.microsoft.com/office/powerpoint/2010/main" val="12139855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7032CFB-34F6-BF03-C100-FF080F4D603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A20E964-E8B7-A92C-34DF-70D1A62F1E4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131B900-14F4-A489-6C2F-231B44843B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922ABD7-0EB4-1BD8-C9F0-0002398B71E4}"/>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278BF2BE-F4B2-977F-F5F1-3B2642848C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309D78F-5A4D-B6A3-8C8F-99FEEE4CA718}"/>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319.3 Seating. </a:t>
            </a:r>
            <a:r>
              <a:rPr lang="en-US" dirty="0"/>
              <a:t>Seating for the public within any mobile food preparation vehicles is prohibited. </a:t>
            </a:r>
            <a:endParaRPr lang="en-US" dirty="0">
              <a:ea typeface="+mn-lt"/>
              <a:cs typeface="+mn-lt"/>
            </a:endParaRPr>
          </a:p>
        </p:txBody>
      </p:sp>
    </p:spTree>
    <p:extLst>
      <p:ext uri="{BB962C8B-B14F-4D97-AF65-F5344CB8AC3E}">
        <p14:creationId xmlns:p14="http://schemas.microsoft.com/office/powerpoint/2010/main" val="37641641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BF83D0-9490-5590-9BA0-281F725671C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51B0D8B-EC1B-5506-AFA1-E7F43DCB50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834D330-F55E-3037-900C-90E65959ED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FA8EE24-4A09-E847-00F4-B24EDB9E2B67}"/>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EA7B8C98-2AC1-705A-1B58-632060831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7C18037-93E3-F417-B7C2-69B49DA4EAB3}"/>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319.4 Exhaust hood. </a:t>
            </a:r>
            <a:r>
              <a:rPr lang="en-US" dirty="0"/>
              <a:t>Cooking equipment that produces grease laden vapors shall be provided with a kitchen exhaust hood in accordance with NFPA 96, Annex B. </a:t>
            </a:r>
            <a:endParaRPr lang="en-US" dirty="0">
              <a:ea typeface="+mn-lt"/>
              <a:cs typeface="+mn-lt"/>
            </a:endParaRPr>
          </a:p>
        </p:txBody>
      </p:sp>
    </p:spTree>
    <p:extLst>
      <p:ext uri="{BB962C8B-B14F-4D97-AF65-F5344CB8AC3E}">
        <p14:creationId xmlns:p14="http://schemas.microsoft.com/office/powerpoint/2010/main" val="572765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A5648E1-1AE6-9ABD-93E3-726C824D35E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C551242-0BC1-299B-32D5-E9E628532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5D293CB-6344-F2E7-BADA-C2D6276604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6B53DE-964F-61FD-9AC9-CB7E5243F9A1}"/>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CD4D1247-179F-5799-56A3-5B93AE56E0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4B0EA3C-BBD3-FB5D-5CB8-789131D442A0}"/>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319.5 Fire protection. </a:t>
            </a:r>
            <a:r>
              <a:rPr lang="en-US" dirty="0"/>
              <a:t>Fire protection shall be provided in accordance with Sections 319.5.1 through 319.5.2. </a:t>
            </a:r>
          </a:p>
          <a:p>
            <a:pPr marL="0" indent="0">
              <a:buNone/>
            </a:pPr>
            <a:r>
              <a:rPr lang="en-US" b="1" dirty="0"/>
              <a:t>319.5.1 Fire protection for cooking equipment. </a:t>
            </a:r>
            <a:r>
              <a:rPr lang="en-US" dirty="0"/>
              <a:t>Cooking equipment shall be protected by automatic fire extinguishing systems in accordance with Section 904.3.1. </a:t>
            </a:r>
          </a:p>
          <a:p>
            <a:pPr marL="0" indent="0">
              <a:buNone/>
            </a:pPr>
            <a:r>
              <a:rPr lang="en-US" b="1" dirty="0"/>
              <a:t>319.5.2 Fire extinguisher. </a:t>
            </a:r>
            <a:r>
              <a:rPr lang="en-US" dirty="0"/>
              <a:t>Portable fire extinguishers shall be provided in accordance with Section 906.4. </a:t>
            </a:r>
            <a:endParaRPr lang="en-US" dirty="0">
              <a:ea typeface="+mn-lt"/>
              <a:cs typeface="+mn-lt"/>
            </a:endParaRPr>
          </a:p>
        </p:txBody>
      </p:sp>
    </p:spTree>
    <p:extLst>
      <p:ext uri="{BB962C8B-B14F-4D97-AF65-F5344CB8AC3E}">
        <p14:creationId xmlns:p14="http://schemas.microsoft.com/office/powerpoint/2010/main" val="30799075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B7AFF1-A1FC-ACFC-9608-9A723ED00E6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2A6127B-F9DE-AF3E-B60F-BCA4EBADE5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4548FF76-274E-9C90-FDED-FCFB0BE0F3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56ADB6-0882-216E-5962-E4827EC75259}"/>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65A8A852-A916-C0CD-CF9A-BAB5609A13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16105A8-31DD-9FE7-E939-CEC5EDE2C42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319.6 Appliance connection to fuel supply. </a:t>
            </a:r>
            <a:r>
              <a:rPr lang="en-US" dirty="0"/>
              <a:t>Gas cooking appliances shall be secured in place and connected to fuel supply piping with an appliance connector complying with ANSI Z21.69/CSA 6.16. The connector installation shall be configured in accordance with manufacturer's installation instructions. Movement of appliances shall be limited by restraining devices installed in accordance with the connector and appliance manufacturer's instructions. </a:t>
            </a:r>
            <a:endParaRPr lang="en-US" dirty="0">
              <a:ea typeface="+mn-lt"/>
              <a:cs typeface="+mn-lt"/>
            </a:endParaRPr>
          </a:p>
        </p:txBody>
      </p:sp>
    </p:spTree>
    <p:extLst>
      <p:ext uri="{BB962C8B-B14F-4D97-AF65-F5344CB8AC3E}">
        <p14:creationId xmlns:p14="http://schemas.microsoft.com/office/powerpoint/2010/main" val="3217049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C4F255-9A41-0EF6-6B09-0B8252FBF2E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44CCCA7-0444-BE15-3BF2-324511E7B6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5D74A9C8-65F2-4D07-7135-20CD847FDE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7254A7-9DB7-D0F4-2E9A-A0B8B927AFAB}"/>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1E6DCFFB-8533-805B-A6EF-E3FA959548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B0541D7-F469-DBB8-D09D-0731740D955B}"/>
              </a:ext>
            </a:extLst>
          </p:cNvPr>
          <p:cNvSpPr>
            <a:spLocks noGrp="1"/>
          </p:cNvSpPr>
          <p:nvPr>
            <p:ph idx="1"/>
          </p:nvPr>
        </p:nvSpPr>
        <p:spPr>
          <a:xfrm>
            <a:off x="4447308" y="591344"/>
            <a:ext cx="6906491" cy="5585619"/>
          </a:xfrm>
        </p:spPr>
        <p:txBody>
          <a:bodyPr vert="horz" lIns="91440" tIns="45720" rIns="91440" bIns="45720" rtlCol="0" anchor="ctr">
            <a:normAutofit fontScale="77500" lnSpcReduction="20000"/>
          </a:bodyPr>
          <a:lstStyle/>
          <a:p>
            <a:pPr marL="0" indent="0">
              <a:buNone/>
            </a:pPr>
            <a:r>
              <a:rPr lang="en-US" b="1" dirty="0"/>
              <a:t>319.6.1 Construction and modifications. </a:t>
            </a:r>
            <a:r>
              <a:rPr lang="en-US" dirty="0"/>
              <a:t>Following initial construction and any modifications of the fuel system, the system, including hoses, shall be proven free of leaks by performing a pressure test in accordance with NFPA 58 at not less than the normal operating pressure. </a:t>
            </a:r>
          </a:p>
          <a:p>
            <a:pPr marL="0" indent="0">
              <a:buNone/>
            </a:pPr>
            <a:r>
              <a:rPr lang="en-US" b="1" dirty="0"/>
              <a:t>319.6.2 Leak detection. </a:t>
            </a:r>
            <a:r>
              <a:rPr lang="en-US" dirty="0"/>
              <a:t>Gas systems shall be inspected prior to each use and following fuel tank replacement or refill in one of the following methods: </a:t>
            </a:r>
          </a:p>
          <a:p>
            <a:pPr marL="514350" indent="-514350">
              <a:buAutoNum type="arabicPeriod"/>
            </a:pPr>
            <a:r>
              <a:rPr lang="en-US" dirty="0"/>
              <a:t>A water and soap solution shall be applied to every accessible connection or connection manipulated during the replacement or fueling and observed for evidence of gas leakage. </a:t>
            </a:r>
          </a:p>
          <a:p>
            <a:pPr marL="514350" indent="-514350">
              <a:buFont typeface="Arial" panose="020B0604020202020204" pitchFamily="34" charset="0"/>
              <a:buAutoNum type="arabicPeriod"/>
            </a:pPr>
            <a:r>
              <a:rPr lang="en-US" dirty="0"/>
              <a:t>2. Pressure testing in accordance with Annex L of NFPA 58.</a:t>
            </a:r>
            <a:r>
              <a:rPr lang="en-US" b="1" dirty="0"/>
              <a:t> </a:t>
            </a:r>
          </a:p>
          <a:p>
            <a:pPr marL="514350" indent="-514350">
              <a:buFont typeface="Arial" panose="020B0604020202020204" pitchFamily="34" charset="0"/>
              <a:buAutoNum type="arabicPeriod"/>
            </a:pPr>
            <a:r>
              <a:rPr lang="en-US" b="1" dirty="0"/>
              <a:t>319.6.3 Leaks. </a:t>
            </a:r>
            <a:r>
              <a:rPr lang="en-US" dirty="0"/>
              <a:t>When leaks are discovered during inspections and testing, the fuel supply shall be secured in the "off" position or disconnected from the appliance, and the appliance shall not be operated until serviced by a qualified person. </a:t>
            </a:r>
          </a:p>
        </p:txBody>
      </p:sp>
    </p:spTree>
    <p:extLst>
      <p:ext uri="{BB962C8B-B14F-4D97-AF65-F5344CB8AC3E}">
        <p14:creationId xmlns:p14="http://schemas.microsoft.com/office/powerpoint/2010/main" val="1883979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1DEC20-0AF2-4E2F-3CCC-999EA1701037}"/>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6F88376-BC4F-80C8-56EC-D8EF663E72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B3ECAF9C-23C2-1E6D-08DF-6650281CE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C2C2707-868A-2D30-2EC6-0071D5EBF891}"/>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8B812087-362C-2031-5054-E945435229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43D0C32-6170-2CE1-E30C-E9B15BEB99EC}"/>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319.7 Cooking oil storage containers. </a:t>
            </a:r>
            <a:r>
              <a:rPr lang="en-US" dirty="0"/>
              <a:t>Cooking oil storage containers within mobile food preparation vehicles shall have a minimum aggregate area volume not to exceed 120 gallons (454 L) and shall be stored in such a way as to not be toppled or damaged during transport. </a:t>
            </a:r>
          </a:p>
        </p:txBody>
      </p:sp>
    </p:spTree>
    <p:extLst>
      <p:ext uri="{BB962C8B-B14F-4D97-AF65-F5344CB8AC3E}">
        <p14:creationId xmlns:p14="http://schemas.microsoft.com/office/powerpoint/2010/main" val="2628283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27F8FC-162D-1828-DAC2-1816E80CC92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3FEB5B9-2E15-3668-657E-96F224211A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0D1E824-EC5C-D1F1-AA04-01F94EC92A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5EB676-9C07-BA78-B011-7B2C5AC77BD9}"/>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27809AA9-9551-2861-0B8E-FCE5655B14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C4465821-6E96-BCDA-D225-D6849E18890D}"/>
              </a:ext>
            </a:extLst>
          </p:cNvPr>
          <p:cNvSpPr>
            <a:spLocks noGrp="1"/>
          </p:cNvSpPr>
          <p:nvPr>
            <p:ph idx="1"/>
          </p:nvPr>
        </p:nvSpPr>
        <p:spPr>
          <a:xfrm>
            <a:off x="4447308" y="591344"/>
            <a:ext cx="6906491" cy="5585619"/>
          </a:xfrm>
        </p:spPr>
        <p:txBody>
          <a:bodyPr vert="horz" lIns="91440" tIns="45720" rIns="91440" bIns="45720" rtlCol="0" anchor="ctr">
            <a:normAutofit fontScale="70000" lnSpcReduction="20000"/>
          </a:bodyPr>
          <a:lstStyle/>
          <a:p>
            <a:pPr marL="0" indent="0">
              <a:buNone/>
            </a:pPr>
            <a:r>
              <a:rPr lang="en-US" b="1" dirty="0"/>
              <a:t>319.8 Cooking oil storage tanks. </a:t>
            </a:r>
            <a:r>
              <a:rPr lang="en-US" dirty="0"/>
              <a:t>Cooking oil storage tanks within mobile food preparation vehicles shall comply with Sections 319.8.1 through 319.8.5. </a:t>
            </a:r>
          </a:p>
          <a:p>
            <a:pPr marL="0" indent="0">
              <a:buNone/>
            </a:pPr>
            <a:r>
              <a:rPr lang="en-US" b="1" dirty="0"/>
              <a:t>319.8.1 Metallic storage tanks</a:t>
            </a:r>
            <a:r>
              <a:rPr lang="en-US" dirty="0"/>
              <a:t>. Metallic cooking oil storage tanks shall be listed in accordance with UL 142 or UL 80,and shall be installed in accordance with the tank manufacturer's instructions. </a:t>
            </a:r>
          </a:p>
          <a:p>
            <a:pPr marL="0" indent="0">
              <a:buNone/>
            </a:pPr>
            <a:r>
              <a:rPr lang="en-US" b="1" dirty="0"/>
              <a:t>319.8.2 Nonmetallic tanks</a:t>
            </a:r>
            <a:r>
              <a:rPr lang="en-US" dirty="0"/>
              <a:t>. Nonmetallic cooking oil storage tanks shall be installed in accordance with the tank manufacturer's instructions and shall also comply with all of the following: </a:t>
            </a:r>
          </a:p>
          <a:p>
            <a:pPr marL="514350" indent="-514350">
              <a:buAutoNum type="arabicPeriod"/>
            </a:pPr>
            <a:r>
              <a:rPr lang="en-US" dirty="0"/>
              <a:t>Tanks shall be listed for use with cooking oil, including maximum temperature to which the tanks will be exposed to during use. </a:t>
            </a:r>
          </a:p>
          <a:p>
            <a:pPr marL="514350" indent="-514350">
              <a:buAutoNum type="arabicPeriod"/>
            </a:pPr>
            <a:r>
              <a:rPr lang="en-US" dirty="0"/>
              <a:t>2. Tank capacity shall not exceed 200 gallons (757 L) per tank. VIRGINIA STATEWIDE FIRE PREVENTION CODE 32 GENERAL REQUIREMENTS </a:t>
            </a:r>
          </a:p>
          <a:p>
            <a:pPr marL="0" indent="0">
              <a:buNone/>
            </a:pPr>
            <a:r>
              <a:rPr lang="en-US" b="1" dirty="0"/>
              <a:t>319.8.3 Cooking oil storage system components. </a:t>
            </a:r>
            <a:r>
              <a:rPr lang="en-US" dirty="0"/>
              <a:t>Metallic and nonmetallic cooking oil storage system components shall include piping, connections, fittings, valves, tubing, hose, pumps, vents, and other related components used for the transfer of cooking oil. </a:t>
            </a:r>
          </a:p>
        </p:txBody>
      </p:sp>
    </p:spTree>
    <p:extLst>
      <p:ext uri="{BB962C8B-B14F-4D97-AF65-F5344CB8AC3E}">
        <p14:creationId xmlns:p14="http://schemas.microsoft.com/office/powerpoint/2010/main" val="34190468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325B93D-F6D2-F300-E3D8-36483DDDA40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A93595B-D327-4FC7-D07D-084F72BD61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ACEC76C3-0D14-13A7-D6B9-69E6727C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75D39A-D2B2-13BE-2D29-B4F14A825CC1}"/>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3EC66084-3354-A9C7-A24E-DA2F18B94D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07A2B08-D477-B8B2-C52E-C99DF0639824}"/>
              </a:ext>
            </a:extLst>
          </p:cNvPr>
          <p:cNvSpPr>
            <a:spLocks noGrp="1"/>
          </p:cNvSpPr>
          <p:nvPr>
            <p:ph idx="1"/>
          </p:nvPr>
        </p:nvSpPr>
        <p:spPr>
          <a:xfrm>
            <a:off x="4447308" y="591344"/>
            <a:ext cx="6906491" cy="5585619"/>
          </a:xfrm>
        </p:spPr>
        <p:txBody>
          <a:bodyPr vert="horz" lIns="91440" tIns="45720" rIns="91440" bIns="45720" rtlCol="0" anchor="ctr">
            <a:normAutofit fontScale="77500" lnSpcReduction="20000"/>
          </a:bodyPr>
          <a:lstStyle/>
          <a:p>
            <a:pPr marL="0" indent="0">
              <a:buNone/>
            </a:pPr>
            <a:r>
              <a:rPr lang="en-US" b="1" dirty="0"/>
              <a:t>319.8.4 Design criteria. </a:t>
            </a:r>
            <a:r>
              <a:rPr lang="en-US" dirty="0"/>
              <a:t>The design, fabrication, and assembly of system components shall be suitable for the working pressures, temperatures, and structural stresses to be encountered by the components. </a:t>
            </a:r>
          </a:p>
          <a:p>
            <a:pPr marL="0" indent="0">
              <a:buNone/>
            </a:pPr>
            <a:r>
              <a:rPr lang="en-US" b="1" dirty="0"/>
              <a:t>319.8.5 Tank venting. </a:t>
            </a:r>
            <a:r>
              <a:rPr lang="en-US" dirty="0"/>
              <a:t>Normal and emergency venting shall be provided for cooking oil storage tanks.</a:t>
            </a:r>
          </a:p>
          <a:p>
            <a:pPr marL="0" indent="0">
              <a:buNone/>
            </a:pPr>
            <a:r>
              <a:rPr lang="en-US" b="1" dirty="0"/>
              <a:t>319.8.5.1 Normal vents. </a:t>
            </a:r>
            <a:r>
              <a:rPr lang="en-US" dirty="0"/>
              <a:t>Normal vents shall be located above the maximum normal liquid line and shall have a minimum effective area not smaller than the largest filling or withdrawal connection. Normal vents are not required to vent to the exterior. </a:t>
            </a:r>
          </a:p>
          <a:p>
            <a:pPr marL="0" indent="0">
              <a:buNone/>
            </a:pPr>
            <a:r>
              <a:rPr lang="en-US" b="1" dirty="0"/>
              <a:t>319.8.5.2 Emergency vents. </a:t>
            </a:r>
            <a:r>
              <a:rPr lang="en-US" dirty="0"/>
              <a:t>Emergency relief vents shall be located above the maximum normal liquid line and shall be in the form of a device that will relieve excessive internal pressure caused by an exposure fire. For nonmetallic tanks, the emergency relief vent shall be allowed to be in the form of construction. Emergency vents are not required to discharge to the exterior. </a:t>
            </a:r>
          </a:p>
        </p:txBody>
      </p:sp>
    </p:spTree>
    <p:extLst>
      <p:ext uri="{BB962C8B-B14F-4D97-AF65-F5344CB8AC3E}">
        <p14:creationId xmlns:p14="http://schemas.microsoft.com/office/powerpoint/2010/main" val="2896737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CFCB57-64C8-7F9B-DEB6-4728C34B7775}"/>
              </a:ext>
            </a:extLst>
          </p:cNvPr>
          <p:cNvSpPr>
            <a:spLocks noGrp="1"/>
          </p:cNvSpPr>
          <p:nvPr>
            <p:ph type="title"/>
          </p:nvPr>
        </p:nvSpPr>
        <p:spPr>
          <a:xfrm>
            <a:off x="638882" y="639193"/>
            <a:ext cx="3571810" cy="3573516"/>
          </a:xfrm>
        </p:spPr>
        <p:txBody>
          <a:bodyPr vert="horz" lIns="91440" tIns="45720" rIns="91440" bIns="45720" rtlCol="0" anchor="b">
            <a:normAutofit/>
          </a:bodyPr>
          <a:lstStyle/>
          <a:p>
            <a:r>
              <a:rPr lang="en-US" sz="5600" kern="1200">
                <a:solidFill>
                  <a:schemeClr val="tx1"/>
                </a:solidFill>
                <a:latin typeface="+mj-lt"/>
                <a:ea typeface="+mj-ea"/>
                <a:cs typeface="+mj-cs"/>
              </a:rPr>
              <a:t>Mobile Food Preparation Vehicles:</a:t>
            </a:r>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icture containing sky, outdoor, truck, red&#10;&#10;Description automatically generated">
            <a:extLst>
              <a:ext uri="{FF2B5EF4-FFF2-40B4-BE49-F238E27FC236}">
                <a16:creationId xmlns:a16="http://schemas.microsoft.com/office/drawing/2014/main" id="{1AF36A2F-0DF2-4EFA-76E2-35125D9D8D98}"/>
              </a:ext>
            </a:extLst>
          </p:cNvPr>
          <p:cNvPicPr>
            <a:picLocks noChangeAspect="1"/>
          </p:cNvPicPr>
          <p:nvPr/>
        </p:nvPicPr>
        <p:blipFill>
          <a:blip r:embed="rId3"/>
          <a:stretch>
            <a:fillRect/>
          </a:stretch>
        </p:blipFill>
        <p:spPr>
          <a:xfrm>
            <a:off x="4654296" y="1169735"/>
            <a:ext cx="7214616" cy="4491098"/>
          </a:xfrm>
          <a:prstGeom prst="rect">
            <a:avLst/>
          </a:prstGeom>
        </p:spPr>
      </p:pic>
    </p:spTree>
    <p:extLst>
      <p:ext uri="{BB962C8B-B14F-4D97-AF65-F5344CB8AC3E}">
        <p14:creationId xmlns:p14="http://schemas.microsoft.com/office/powerpoint/2010/main" val="30557484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81C4883-1C18-90F6-680F-AF140AF11CDF}"/>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14B1073-BA0C-4167-E970-320428930E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4D351819-39F3-3DCC-F0AE-156CF2C4D0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49118E-8362-6B13-C610-6B61047EBF06}"/>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41471E47-1FB8-4485-A5F9-FA708EE795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7ADDC01-93B7-8923-4E5E-8313AF2B846F}"/>
              </a:ext>
            </a:extLst>
          </p:cNvPr>
          <p:cNvSpPr>
            <a:spLocks noGrp="1"/>
          </p:cNvSpPr>
          <p:nvPr>
            <p:ph idx="1"/>
          </p:nvPr>
        </p:nvSpPr>
        <p:spPr>
          <a:xfrm>
            <a:off x="4447308" y="591344"/>
            <a:ext cx="6906491" cy="5585619"/>
          </a:xfrm>
        </p:spPr>
        <p:txBody>
          <a:bodyPr vert="horz" lIns="91440" tIns="45720" rIns="91440" bIns="45720" rtlCol="0" anchor="ctr">
            <a:normAutofit fontScale="70000" lnSpcReduction="20000"/>
          </a:bodyPr>
          <a:lstStyle/>
          <a:p>
            <a:pPr marL="0" indent="0">
              <a:buNone/>
            </a:pPr>
            <a:r>
              <a:rPr lang="en-US" b="1" dirty="0"/>
              <a:t>319.9 Liquefied petroleum gas (LP-gas) systems. </a:t>
            </a:r>
            <a:r>
              <a:rPr lang="en-US" dirty="0"/>
              <a:t>Where LP-gas systems provide fuel for cooking appliances, such systems shall comply with NFPA 58, Chapter 61, and Sections 319.9.1 through 319.9.5. </a:t>
            </a:r>
          </a:p>
          <a:p>
            <a:pPr marL="0" indent="0">
              <a:buNone/>
            </a:pPr>
            <a:r>
              <a:rPr lang="en-US" b="1" dirty="0"/>
              <a:t>319.9.1 Maximum aggregate volume. </a:t>
            </a:r>
            <a:r>
              <a:rPr lang="en-US" dirty="0"/>
              <a:t>The maximum aggregate capacity of LP-gas containers transported on the vehicle and used to fuel cooking appliances only shall not exceed 200 pounds propane capacity. </a:t>
            </a:r>
          </a:p>
          <a:p>
            <a:pPr marL="0" indent="0">
              <a:buNone/>
            </a:pPr>
            <a:r>
              <a:rPr lang="en-US" b="1" dirty="0"/>
              <a:t>319.9.2 Protection of container. </a:t>
            </a:r>
            <a:r>
              <a:rPr lang="en-US" dirty="0"/>
              <a:t>LP-gas containers installed on the vehicle shall be securely mounted and restrained to prevent movement. </a:t>
            </a:r>
          </a:p>
          <a:p>
            <a:pPr marL="0" indent="0">
              <a:buNone/>
            </a:pPr>
            <a:r>
              <a:rPr lang="en-US" b="1" dirty="0"/>
              <a:t>319.9.3 LP-gas container construction. </a:t>
            </a:r>
            <a:r>
              <a:rPr lang="en-US" dirty="0"/>
              <a:t>LP-gas containers shall be manufactured in compliance with the requirements of NPFA 58. </a:t>
            </a:r>
          </a:p>
          <a:p>
            <a:pPr marL="0" indent="0">
              <a:buNone/>
            </a:pPr>
            <a:r>
              <a:rPr lang="en-US" b="1" dirty="0"/>
              <a:t>319.9.4 Protection of system piping. </a:t>
            </a:r>
            <a:r>
              <a:rPr lang="en-US" dirty="0"/>
              <a:t>LP-gas system piping, including valves and fittings, shall be adequately protected to prevent tampering, impact damage, and damage from vibration. </a:t>
            </a:r>
          </a:p>
          <a:p>
            <a:pPr marL="0" indent="0">
              <a:buNone/>
            </a:pPr>
            <a:r>
              <a:rPr lang="en-US" b="1" dirty="0"/>
              <a:t>319.9.5 LP-gas alarms</a:t>
            </a:r>
            <a:r>
              <a:rPr lang="en-US" dirty="0"/>
              <a:t>. A listed LP-gas alarm shall be installed with the vehicle in the vicinity of LP-gas system components, in accordance with manufacturer's instructions.</a:t>
            </a:r>
          </a:p>
        </p:txBody>
      </p:sp>
    </p:spTree>
    <p:extLst>
      <p:ext uri="{BB962C8B-B14F-4D97-AF65-F5344CB8AC3E}">
        <p14:creationId xmlns:p14="http://schemas.microsoft.com/office/powerpoint/2010/main" val="15726469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5C0E8A-6B63-61CB-F568-07C2CEBA13F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6DB27FA-2D2D-3E93-4B42-486A25AFED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65344776-926C-E599-71F0-35ABA8B98F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E0BF0A-2C99-46D2-4A54-59F3872C8B54}"/>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8E89D99F-B779-D089-B9D8-C55F6E3CAD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71C015A-A8A3-8095-2735-35D066313E7C}"/>
              </a:ext>
            </a:extLst>
          </p:cNvPr>
          <p:cNvSpPr>
            <a:spLocks noGrp="1"/>
          </p:cNvSpPr>
          <p:nvPr>
            <p:ph idx="1"/>
          </p:nvPr>
        </p:nvSpPr>
        <p:spPr>
          <a:xfrm>
            <a:off x="4447308" y="591344"/>
            <a:ext cx="6906491" cy="5585619"/>
          </a:xfrm>
        </p:spPr>
        <p:txBody>
          <a:bodyPr vert="horz" lIns="91440" tIns="45720" rIns="91440" bIns="45720" rtlCol="0" anchor="ctr">
            <a:normAutofit fontScale="85000" lnSpcReduction="20000"/>
          </a:bodyPr>
          <a:lstStyle/>
          <a:p>
            <a:pPr marL="0" indent="0">
              <a:buNone/>
            </a:pPr>
            <a:r>
              <a:rPr lang="en-US" b="1" dirty="0"/>
              <a:t>319.10 Compressed natural gas (CNG) systems. </a:t>
            </a:r>
            <a:r>
              <a:rPr lang="en-US" dirty="0"/>
              <a:t>Where CNG systems provide fuel for cooking appliances, such systems shall comply with Sections 319.10.1 through 319.10.4. </a:t>
            </a:r>
          </a:p>
          <a:p>
            <a:pPr marL="0" indent="0">
              <a:buNone/>
            </a:pPr>
            <a:r>
              <a:rPr lang="en-US" b="1" dirty="0"/>
              <a:t>319.10.1 CNG containers supplying only cooking fuel. </a:t>
            </a:r>
            <a:r>
              <a:rPr lang="en-US" dirty="0"/>
              <a:t>CNG containers installed solely to provide fuel for cooking purposes shall be in accordance with Sections 319.10.1.1 through 319.10.1.3.</a:t>
            </a:r>
          </a:p>
          <a:p>
            <a:pPr marL="0" indent="0">
              <a:buNone/>
            </a:pPr>
            <a:r>
              <a:rPr lang="en-US" b="1" dirty="0"/>
              <a:t>319.10.1.1 Maximum aggregate volume. </a:t>
            </a:r>
            <a:r>
              <a:rPr lang="en-US" dirty="0"/>
              <a:t>The maximum aggregate capacity of CNG containers transported on the vehicle shall not exceed 1,300 pounds water capacity. </a:t>
            </a:r>
          </a:p>
          <a:p>
            <a:pPr marL="0" indent="0">
              <a:buNone/>
            </a:pPr>
            <a:r>
              <a:rPr lang="en-US" b="1" dirty="0"/>
              <a:t>319.10.1.2 Protection of container. </a:t>
            </a:r>
            <a:r>
              <a:rPr lang="en-US" dirty="0"/>
              <a:t>CNG containers shall be securely mounted and restrained to prevent movement. Containers shall not be installed in locations subject to direct vehicle impact. </a:t>
            </a:r>
          </a:p>
          <a:p>
            <a:pPr marL="0" indent="0">
              <a:buNone/>
            </a:pPr>
            <a:r>
              <a:rPr lang="en-US" b="1" dirty="0"/>
              <a:t>319.10.1.3 CNG container construction. </a:t>
            </a:r>
            <a:r>
              <a:rPr lang="en-US" dirty="0"/>
              <a:t>The construction of CNG containers shall be approved. </a:t>
            </a:r>
          </a:p>
        </p:txBody>
      </p:sp>
    </p:spTree>
    <p:extLst>
      <p:ext uri="{BB962C8B-B14F-4D97-AF65-F5344CB8AC3E}">
        <p14:creationId xmlns:p14="http://schemas.microsoft.com/office/powerpoint/2010/main" val="607464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2CFE93C-84C2-4ABE-2925-05CD2F0888CD}"/>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347B774-01D5-6B3F-48F4-751B3B8B02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B5B1DD8C-19DE-1B79-1402-983F16913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97E6A8C-B521-7174-737E-DF1804F69D19}"/>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C7AA8581-4CC8-A970-687E-AC52F9CBBF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4D5E2F12-BB32-B3E2-472A-968EC226991D}"/>
              </a:ext>
            </a:extLst>
          </p:cNvPr>
          <p:cNvSpPr>
            <a:spLocks noGrp="1"/>
          </p:cNvSpPr>
          <p:nvPr>
            <p:ph idx="1"/>
          </p:nvPr>
        </p:nvSpPr>
        <p:spPr>
          <a:xfrm>
            <a:off x="4447308" y="591344"/>
            <a:ext cx="6906491" cy="5585619"/>
          </a:xfrm>
        </p:spPr>
        <p:txBody>
          <a:bodyPr vert="horz" lIns="91440" tIns="45720" rIns="91440" bIns="45720" rtlCol="0" anchor="ctr">
            <a:normAutofit fontScale="92500" lnSpcReduction="10000"/>
          </a:bodyPr>
          <a:lstStyle/>
          <a:p>
            <a:pPr marL="0" indent="0">
              <a:buNone/>
            </a:pPr>
            <a:r>
              <a:rPr lang="en-US" b="1" dirty="0"/>
              <a:t>319.10.2 CNG containers supplying transportation and cooking fuel. </a:t>
            </a:r>
            <a:r>
              <a:rPr lang="en-US" dirty="0"/>
              <a:t>Where CNG containers and systems are used to supply fuel for cooking purposes in addition to being used for transportation fuel, the installation shall be in accordance with NFPA 52. </a:t>
            </a:r>
          </a:p>
          <a:p>
            <a:pPr marL="0" indent="0">
              <a:buNone/>
            </a:pPr>
            <a:r>
              <a:rPr lang="en-US" b="1" dirty="0"/>
              <a:t>319.10.3 Protection of system piping. </a:t>
            </a:r>
            <a:r>
              <a:rPr lang="en-US" dirty="0"/>
              <a:t>CNG system piping, including valves and fittings, shall be adequately protected to prevent tampering, impact damage, and damage from vibration. </a:t>
            </a:r>
          </a:p>
          <a:p>
            <a:pPr marL="0" indent="0">
              <a:buNone/>
            </a:pPr>
            <a:r>
              <a:rPr lang="en-US" b="1" dirty="0"/>
              <a:t>319.10.4 Methane alarms. </a:t>
            </a:r>
            <a:r>
              <a:rPr lang="en-US" dirty="0"/>
              <a:t>A listed methane gas alarm shall be installed within the vehicle in accordance with manufacturer's instructions.</a:t>
            </a:r>
          </a:p>
        </p:txBody>
      </p:sp>
    </p:spTree>
    <p:extLst>
      <p:ext uri="{BB962C8B-B14F-4D97-AF65-F5344CB8AC3E}">
        <p14:creationId xmlns:p14="http://schemas.microsoft.com/office/powerpoint/2010/main" val="31233568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5E25E34-FD98-E541-813A-3C820E7EB94C}"/>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75A6F2D-87AA-A51E-BB6C-BDB76A497C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3497D361-458A-BFF2-8A8E-0404D275D0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ED6CCD-582B-0BF0-94E8-462EDA5C8920}"/>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041C055D-FFB8-5F76-BBD1-7F1612A0E0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043D3FBE-34CA-1E30-9DC5-C2ADD452A55B}"/>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b="1" dirty="0"/>
              <a:t>319.11 Maintenance. </a:t>
            </a:r>
            <a:r>
              <a:rPr lang="en-US" dirty="0"/>
              <a:t>Maintenance of systems on mobile food preparation vehicles shall be in accordance with Sections 319.11.1 through 319.11.3.</a:t>
            </a:r>
          </a:p>
          <a:p>
            <a:pPr marL="0" indent="0">
              <a:buNone/>
            </a:pPr>
            <a:r>
              <a:rPr lang="en-US" b="1" dirty="0"/>
              <a:t>319.11.1 Exhaust system. </a:t>
            </a:r>
            <a:r>
              <a:rPr lang="en-US" dirty="0"/>
              <a:t>The exhaust system, including hood, grease-removal devices, fans, ducts and other appurtenances, shall be inspected and cleaned in accordance with Chapter 6.</a:t>
            </a:r>
          </a:p>
          <a:p>
            <a:pPr marL="0" indent="0">
              <a:buNone/>
            </a:pPr>
            <a:r>
              <a:rPr lang="en-US" b="1" dirty="0"/>
              <a:t>319.11.2 Fire protection systems and devices. </a:t>
            </a:r>
            <a:r>
              <a:rPr lang="en-US" dirty="0"/>
              <a:t>Fire protection systems and devices shall be maintained in accordance with Chapter 9. </a:t>
            </a:r>
          </a:p>
        </p:txBody>
      </p:sp>
    </p:spTree>
    <p:extLst>
      <p:ext uri="{BB962C8B-B14F-4D97-AF65-F5344CB8AC3E}">
        <p14:creationId xmlns:p14="http://schemas.microsoft.com/office/powerpoint/2010/main" val="8550444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1EAE84-25A5-A603-B195-CB7D29B7A4A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612D277-5852-3311-E4B3-84ECDB4C5C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C87F38E1-A761-AB50-4678-320B39FA5A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2746797-03D4-6E54-33B4-970C16E0A3DD}"/>
              </a:ext>
            </a:extLst>
          </p:cNvPr>
          <p:cNvSpPr>
            <a:spLocks noGrp="1"/>
          </p:cNvSpPr>
          <p:nvPr>
            <p:ph type="title"/>
          </p:nvPr>
        </p:nvSpPr>
        <p:spPr>
          <a:xfrm>
            <a:off x="686834" y="1153572"/>
            <a:ext cx="3200400" cy="4461163"/>
          </a:xfrm>
        </p:spPr>
        <p:txBody>
          <a:bodyPr>
            <a:normAutofit/>
          </a:bodyPr>
          <a:lstStyle/>
          <a:p>
            <a:r>
              <a:rPr lang="en-US">
                <a:solidFill>
                  <a:srgbClr val="FFFFFF"/>
                </a:solidFill>
              </a:rPr>
              <a:t>2021 VSFPC – MFPV Regulations</a:t>
            </a:r>
          </a:p>
        </p:txBody>
      </p:sp>
      <p:sp>
        <p:nvSpPr>
          <p:cNvPr id="12" name="Arc 11">
            <a:extLst>
              <a:ext uri="{FF2B5EF4-FFF2-40B4-BE49-F238E27FC236}">
                <a16:creationId xmlns:a16="http://schemas.microsoft.com/office/drawing/2014/main" id="{745D6664-467F-67D0-D7F3-0E721FED15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268AA005-DA1D-5CBB-78C0-3A1F73939E23}"/>
              </a:ext>
            </a:extLst>
          </p:cNvPr>
          <p:cNvSpPr>
            <a:spLocks noGrp="1"/>
          </p:cNvSpPr>
          <p:nvPr>
            <p:ph idx="1"/>
          </p:nvPr>
        </p:nvSpPr>
        <p:spPr>
          <a:xfrm>
            <a:off x="4447308" y="591344"/>
            <a:ext cx="6906491" cy="5585619"/>
          </a:xfrm>
        </p:spPr>
        <p:txBody>
          <a:bodyPr vert="horz" lIns="91440" tIns="45720" rIns="91440" bIns="45720" rtlCol="0" anchor="ctr">
            <a:normAutofit fontScale="92500" lnSpcReduction="20000"/>
          </a:bodyPr>
          <a:lstStyle/>
          <a:p>
            <a:pPr marL="0" indent="0">
              <a:buNone/>
            </a:pPr>
            <a:r>
              <a:rPr lang="en-US" b="1" dirty="0"/>
              <a:t>319.11.3 Fuel-gas systems. </a:t>
            </a:r>
            <a:r>
              <a:rPr lang="en-US" dirty="0"/>
              <a:t>LP-gas containers installed on the vehicle and fuel-gas piping systems shall be inspected annually by an approved inspection agency or a company that is registered with the U.S. Department of Transportation to requalify LP-gas cylinders to ensure that system components are free of damage, suitable for the intended service, and not subject to leaking. CNG containers shall be inspected every three years in a qualified service facility. CNG containers shall not be used past their expiration dates listed on the manufacturer's container label. Upon satisfactory inspection, the approved inspection agency shall affix a tag on the fuel-gas system or within the vehicle indicating the name of the inspection agency and the date of satisfactory inspection. </a:t>
            </a:r>
          </a:p>
        </p:txBody>
      </p:sp>
    </p:spTree>
    <p:extLst>
      <p:ext uri="{BB962C8B-B14F-4D97-AF65-F5344CB8AC3E}">
        <p14:creationId xmlns:p14="http://schemas.microsoft.com/office/powerpoint/2010/main" val="6023620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Website: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endParaRPr lang="en-US" sz="2200" dirty="0">
              <a:ea typeface="+mn-lt"/>
              <a:cs typeface="+mn-lt"/>
            </a:endParaRPr>
          </a:p>
          <a:p>
            <a:pPr marL="0" indent="0">
              <a:buNone/>
            </a:pPr>
            <a:endParaRPr lang="en-US" sz="7200" dirty="0">
              <a:ea typeface="+mn-lt"/>
              <a:cs typeface="+mn-lt"/>
            </a:endParaRPr>
          </a:p>
          <a:p>
            <a:pPr marL="0" indent="0">
              <a:buNone/>
            </a:pPr>
            <a:r>
              <a:rPr lang="en-US" sz="7200" dirty="0">
                <a:ea typeface="+mn-lt"/>
                <a:cs typeface="+mn-lt"/>
              </a:rPr>
              <a:t>www.vafire.com</a:t>
            </a:r>
          </a:p>
          <a:p>
            <a:pPr marL="0" indent="0">
              <a:buNone/>
            </a:pPr>
            <a:endParaRPr lang="en-US" sz="2200" dirty="0">
              <a:ea typeface="+mn-lt"/>
              <a:cs typeface="+mn-lt"/>
            </a:endParaRPr>
          </a:p>
          <a:p>
            <a:pPr marL="0" indent="0">
              <a:buNone/>
            </a:pPr>
            <a:endParaRPr lang="en-US" sz="2200" dirty="0"/>
          </a:p>
          <a:p>
            <a:pPr marL="0" indent="0">
              <a:buNone/>
            </a:pPr>
            <a:endParaRPr lang="en-US" sz="2200" dirty="0"/>
          </a:p>
        </p:txBody>
      </p:sp>
    </p:spTree>
    <p:extLst>
      <p:ext uri="{BB962C8B-B14F-4D97-AF65-F5344CB8AC3E}">
        <p14:creationId xmlns:p14="http://schemas.microsoft.com/office/powerpoint/2010/main" val="14862853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State Fire Marshal’s Office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a:bodyPr>
          <a:lstStyle/>
          <a:p>
            <a:pPr>
              <a:buFontTx/>
              <a:buChar char="-"/>
            </a:pPr>
            <a:r>
              <a:rPr lang="en-US" dirty="0">
                <a:ea typeface="+mn-lt"/>
                <a:cs typeface="+mn-lt"/>
              </a:rPr>
              <a:t>Under </a:t>
            </a:r>
            <a:r>
              <a:rPr lang="en-US" b="1" dirty="0">
                <a:ea typeface="+mn-lt"/>
                <a:cs typeface="+mn-lt"/>
              </a:rPr>
              <a:t>PROGRAMS AND PERMITS</a:t>
            </a:r>
          </a:p>
          <a:p>
            <a:pPr>
              <a:buFontTx/>
              <a:buChar char="-"/>
            </a:pPr>
            <a:endParaRPr lang="en-US" b="1" dirty="0">
              <a:ea typeface="+mn-lt"/>
              <a:cs typeface="+mn-lt"/>
            </a:endParaRPr>
          </a:p>
          <a:p>
            <a:pPr>
              <a:buFontTx/>
              <a:buChar char="-"/>
            </a:pPr>
            <a:r>
              <a:rPr lang="en-US" dirty="0">
                <a:ea typeface="+mn-lt"/>
                <a:cs typeface="+mn-lt"/>
              </a:rPr>
              <a:t>Mobile Food Preparation Vehicles</a:t>
            </a:r>
          </a:p>
          <a:p>
            <a:pPr lvl="1">
              <a:buFontTx/>
              <a:buChar char="-"/>
            </a:pPr>
            <a:r>
              <a:rPr lang="en-US" dirty="0">
                <a:ea typeface="+mn-lt"/>
                <a:cs typeface="+mn-lt"/>
              </a:rPr>
              <a:t>MFPV Checklist</a:t>
            </a:r>
          </a:p>
          <a:p>
            <a:pPr marL="457200" lvl="1" indent="0">
              <a:buNone/>
            </a:pPr>
            <a:r>
              <a:rPr lang="en-US" dirty="0">
                <a:ea typeface="+mn-lt"/>
                <a:cs typeface="+mn-lt"/>
              </a:rPr>
              <a:t>	-contains most of SFPV Chapter 319</a:t>
            </a:r>
          </a:p>
          <a:p>
            <a:pPr marL="457200" lvl="1" indent="0">
              <a:buNone/>
            </a:pPr>
            <a:endParaRPr lang="en-US" dirty="0">
              <a:ea typeface="+mn-lt"/>
              <a:cs typeface="+mn-lt"/>
            </a:endParaRPr>
          </a:p>
          <a:p>
            <a:pPr lvl="1">
              <a:buFontTx/>
              <a:buChar char="-"/>
            </a:pPr>
            <a:r>
              <a:rPr lang="en-US" dirty="0">
                <a:ea typeface="+mn-lt"/>
                <a:cs typeface="+mn-lt"/>
              </a:rPr>
              <a:t>MFPV Contract</a:t>
            </a:r>
          </a:p>
        </p:txBody>
      </p:sp>
    </p:spTree>
    <p:extLst>
      <p:ext uri="{BB962C8B-B14F-4D97-AF65-F5344CB8AC3E}">
        <p14:creationId xmlns:p14="http://schemas.microsoft.com/office/powerpoint/2010/main" val="3567394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591344"/>
            <a:ext cx="3200400" cy="5585619"/>
          </a:xfrm>
        </p:spPr>
        <p:txBody>
          <a:bodyPr>
            <a:normAutofit/>
          </a:bodyPr>
          <a:lstStyle/>
          <a:p>
            <a:r>
              <a:rPr lang="en-US" dirty="0">
                <a:solidFill>
                  <a:srgbClr val="FFFFFF"/>
                </a:solidFill>
              </a:rPr>
              <a:t>Website info: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a:bodyPr>
          <a:lstStyle/>
          <a:p>
            <a:pPr marL="0" indent="0">
              <a:buNone/>
            </a:pPr>
            <a:r>
              <a:rPr lang="en-US" sz="2200" dirty="0"/>
              <a:t>Website is being updated as we speak:</a:t>
            </a:r>
          </a:p>
          <a:p>
            <a:pPr marL="0" indent="0">
              <a:buNone/>
            </a:pPr>
            <a:endParaRPr lang="en-US" sz="2200" dirty="0"/>
          </a:p>
          <a:p>
            <a:pPr marL="0" indent="0">
              <a:buNone/>
            </a:pPr>
            <a:r>
              <a:rPr lang="en-US" sz="2200" dirty="0"/>
              <a:t>-Should go live by the end of 2025</a:t>
            </a:r>
          </a:p>
          <a:p>
            <a:pPr marL="0" indent="0">
              <a:buNone/>
            </a:pPr>
            <a:endParaRPr lang="en-US" sz="2200" dirty="0"/>
          </a:p>
          <a:p>
            <a:pPr marL="0" indent="0">
              <a:buNone/>
            </a:pPr>
            <a:r>
              <a:rPr lang="en-US" sz="2200" dirty="0"/>
              <a:t>-Will be able to do everything online (laptop or mobile device), including make a payment.</a:t>
            </a:r>
          </a:p>
          <a:p>
            <a:pPr marL="0" indent="0">
              <a:buNone/>
            </a:pPr>
            <a:endParaRPr lang="en-US" sz="2200" dirty="0"/>
          </a:p>
        </p:txBody>
      </p:sp>
    </p:spTree>
    <p:extLst>
      <p:ext uri="{BB962C8B-B14F-4D97-AF65-F5344CB8AC3E}">
        <p14:creationId xmlns:p14="http://schemas.microsoft.com/office/powerpoint/2010/main" val="2893820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89575E1-3389-451A-A5F7-27854C25C5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4293"/>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3CCC5C-D88E-40FB-B30B-23DCDBD01D3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
            <a:ext cx="4167268" cy="685800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86834" y="591344"/>
            <a:ext cx="3200400" cy="5585619"/>
          </a:xfrm>
        </p:spPr>
        <p:txBody>
          <a:bodyPr>
            <a:normAutofit/>
          </a:bodyPr>
          <a:lstStyle/>
          <a:p>
            <a:r>
              <a:rPr lang="en-US" dirty="0">
                <a:solidFill>
                  <a:srgbClr val="FFFFFF"/>
                </a:solidFill>
              </a:rPr>
              <a:t>Contact info:</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76782ECD-7AE7-C442-807F-4CFA698C7914}"/>
              </a:ext>
            </a:extLst>
          </p:cNvPr>
          <p:cNvSpPr>
            <a:spLocks noGrp="1"/>
          </p:cNvSpPr>
          <p:nvPr>
            <p:ph idx="1"/>
          </p:nvPr>
        </p:nvSpPr>
        <p:spPr>
          <a:xfrm>
            <a:off x="4447308" y="591344"/>
            <a:ext cx="6906491" cy="5585619"/>
          </a:xfrm>
        </p:spPr>
        <p:txBody>
          <a:bodyPr vert="horz" lIns="91440" tIns="45720" rIns="91440" bIns="45720" rtlCol="0" anchor="ctr">
            <a:normAutofit lnSpcReduction="10000"/>
          </a:bodyPr>
          <a:lstStyle/>
          <a:p>
            <a:pPr marL="0" indent="0" algn="l" fontAlgn="base">
              <a:buNone/>
            </a:pPr>
            <a:endParaRPr lang="en-US" b="0" i="0" dirty="0">
              <a:solidFill>
                <a:srgbClr val="242424"/>
              </a:solidFill>
              <a:effectLst/>
              <a:latin typeface="Segoe UI" panose="020B0502040204020203" pitchFamily="34" charset="0"/>
            </a:endParaRPr>
          </a:p>
          <a:p>
            <a:pPr marL="0" indent="0" algn="l" fontAlgn="base">
              <a:buNone/>
            </a:pPr>
            <a:r>
              <a:rPr lang="en-US" b="0" i="0" dirty="0">
                <a:solidFill>
                  <a:srgbClr val="242424"/>
                </a:solidFill>
                <a:effectLst/>
                <a:latin typeface="Segoe UI" panose="020B0502040204020203" pitchFamily="34" charset="0"/>
              </a:rPr>
              <a:t>F. Troy Bower, CFO, CFPI</a:t>
            </a:r>
          </a:p>
          <a:p>
            <a:pPr marL="0" indent="0" algn="l" fontAlgn="base">
              <a:buNone/>
            </a:pPr>
            <a:r>
              <a:rPr lang="en-US" b="1" i="0" dirty="0">
                <a:solidFill>
                  <a:srgbClr val="242424"/>
                </a:solidFill>
                <a:effectLst/>
                <a:latin typeface="Segoe UI" panose="020B0502040204020203" pitchFamily="34" charset="0"/>
              </a:rPr>
              <a:t>Assistant Chief State Fire Marshal </a:t>
            </a:r>
            <a:endParaRPr lang="en-US" b="0" i="0" dirty="0">
              <a:solidFill>
                <a:srgbClr val="242424"/>
              </a:solidFill>
              <a:effectLst/>
              <a:latin typeface="Segoe UI" panose="020B0502040204020203" pitchFamily="34" charset="0"/>
            </a:endParaRPr>
          </a:p>
          <a:p>
            <a:pPr marL="0" indent="0" algn="l" fontAlgn="base">
              <a:buNone/>
            </a:pPr>
            <a:r>
              <a:rPr lang="en-US" b="1" i="0" dirty="0">
                <a:solidFill>
                  <a:srgbClr val="242424"/>
                </a:solidFill>
                <a:effectLst/>
                <a:latin typeface="Segoe UI" panose="020B0502040204020203" pitchFamily="34" charset="0"/>
              </a:rPr>
              <a:t>Special Operations</a:t>
            </a:r>
            <a:br>
              <a:rPr lang="en-US" b="0" i="0" dirty="0">
                <a:solidFill>
                  <a:srgbClr val="242424"/>
                </a:solidFill>
                <a:effectLst/>
                <a:latin typeface="Segoe UI" panose="020B0502040204020203" pitchFamily="34" charset="0"/>
              </a:rPr>
            </a:br>
            <a:br>
              <a:rPr lang="en-US" b="0" i="0" dirty="0">
                <a:solidFill>
                  <a:srgbClr val="242424"/>
                </a:solidFill>
                <a:effectLst/>
                <a:latin typeface="Segoe UI" panose="020B0502040204020203" pitchFamily="34" charset="0"/>
              </a:rPr>
            </a:br>
            <a:endParaRPr lang="en-US" b="0" i="0" dirty="0">
              <a:solidFill>
                <a:srgbClr val="242424"/>
              </a:solidFill>
              <a:effectLst/>
              <a:latin typeface="Segoe UI" panose="020B0502040204020203" pitchFamily="34" charset="0"/>
            </a:endParaRPr>
          </a:p>
          <a:p>
            <a:pPr marL="0" indent="0" algn="l" fontAlgn="base">
              <a:buNone/>
            </a:pPr>
            <a:r>
              <a:rPr lang="en-US" b="0" i="0" dirty="0">
                <a:solidFill>
                  <a:srgbClr val="242424"/>
                </a:solidFill>
                <a:effectLst/>
                <a:latin typeface="Segoe UI" panose="020B0502040204020203" pitchFamily="34" charset="0"/>
              </a:rPr>
              <a:t>Virginia State Fire Marshal's Office</a:t>
            </a:r>
            <a:br>
              <a:rPr lang="en-US" b="0" i="0" dirty="0">
                <a:solidFill>
                  <a:srgbClr val="242424"/>
                </a:solidFill>
                <a:effectLst/>
                <a:latin typeface="Segoe UI" panose="020B0502040204020203" pitchFamily="34" charset="0"/>
              </a:rPr>
            </a:br>
            <a:r>
              <a:rPr lang="en-US" b="0" i="0" dirty="0">
                <a:solidFill>
                  <a:srgbClr val="242424"/>
                </a:solidFill>
                <a:effectLst/>
                <a:latin typeface="Segoe UI" panose="020B0502040204020203" pitchFamily="34" charset="0"/>
              </a:rPr>
              <a:t>1005 Technology Park Drive</a:t>
            </a:r>
            <a:br>
              <a:rPr lang="en-US" b="0" i="0" dirty="0">
                <a:solidFill>
                  <a:srgbClr val="242424"/>
                </a:solidFill>
                <a:effectLst/>
                <a:latin typeface="Segoe UI" panose="020B0502040204020203" pitchFamily="34" charset="0"/>
              </a:rPr>
            </a:br>
            <a:r>
              <a:rPr lang="en-US" b="0" i="0" dirty="0">
                <a:solidFill>
                  <a:srgbClr val="242424"/>
                </a:solidFill>
                <a:effectLst/>
                <a:latin typeface="Segoe UI" panose="020B0502040204020203" pitchFamily="34" charset="0"/>
              </a:rPr>
              <a:t>Glen Allen, VA 23059</a:t>
            </a:r>
          </a:p>
          <a:p>
            <a:pPr marL="0" indent="0" algn="l" fontAlgn="base">
              <a:buNone/>
            </a:pPr>
            <a:br>
              <a:rPr lang="en-US" b="0" i="0" dirty="0">
                <a:solidFill>
                  <a:srgbClr val="242424"/>
                </a:solidFill>
                <a:effectLst/>
                <a:latin typeface="Segoe UI" panose="020B0502040204020203" pitchFamily="34" charset="0"/>
              </a:rPr>
            </a:br>
            <a:r>
              <a:rPr lang="en-US" b="0" i="0" dirty="0">
                <a:solidFill>
                  <a:srgbClr val="242424"/>
                </a:solidFill>
                <a:effectLst/>
                <a:latin typeface="Segoe UI" panose="020B0502040204020203" pitchFamily="34" charset="0"/>
                <a:hlinkClick r:id="rId2" tooltip="mailto:troy.bower@vdfp.virginia.gov"/>
              </a:rPr>
              <a:t>troy.bower@vdfp.virginia.gov</a:t>
            </a:r>
            <a:br>
              <a:rPr lang="en-US" b="0" i="0" dirty="0">
                <a:solidFill>
                  <a:srgbClr val="242424"/>
                </a:solidFill>
                <a:effectLst/>
                <a:latin typeface="Segoe UI" panose="020B0502040204020203" pitchFamily="34" charset="0"/>
              </a:rPr>
            </a:br>
            <a:br>
              <a:rPr lang="en-US" b="0" i="0" dirty="0">
                <a:solidFill>
                  <a:srgbClr val="242424"/>
                </a:solidFill>
                <a:effectLst/>
                <a:latin typeface="Segoe UI" panose="020B0502040204020203" pitchFamily="34" charset="0"/>
              </a:rPr>
            </a:br>
            <a:br>
              <a:rPr lang="en-US" b="0" i="0" dirty="0">
                <a:solidFill>
                  <a:srgbClr val="242424"/>
                </a:solidFill>
                <a:effectLst/>
                <a:latin typeface="Segoe UI" panose="020B0502040204020203" pitchFamily="34" charset="0"/>
              </a:rPr>
            </a:br>
            <a:r>
              <a:rPr lang="en-US" b="0" i="0" dirty="0">
                <a:solidFill>
                  <a:srgbClr val="242424"/>
                </a:solidFill>
                <a:effectLst/>
                <a:latin typeface="Segoe UI" panose="020B0502040204020203" pitchFamily="34" charset="0"/>
                <a:hlinkClick r:id="rId3" tooltip="http://www.vafire.com/"/>
              </a:rPr>
              <a:t>www.vafire.com</a:t>
            </a:r>
            <a:endParaRPr lang="en-US" b="0" i="0" dirty="0">
              <a:solidFill>
                <a:srgbClr val="242424"/>
              </a:solidFill>
              <a:effectLst/>
              <a:latin typeface="Segoe UI" panose="020B0502040204020203" pitchFamily="34" charset="0"/>
            </a:endParaRPr>
          </a:p>
          <a:p>
            <a:pPr marL="0" indent="0">
              <a:buNone/>
            </a:pPr>
            <a:endParaRPr lang="en-US" sz="2200" dirty="0"/>
          </a:p>
          <a:p>
            <a:pPr marL="0" indent="0">
              <a:buNone/>
            </a:pPr>
            <a:endParaRPr lang="en-US" sz="2200" dirty="0">
              <a:ea typeface="+mn-lt"/>
              <a:cs typeface="+mn-lt"/>
            </a:endParaRPr>
          </a:p>
        </p:txBody>
      </p:sp>
    </p:spTree>
    <p:extLst>
      <p:ext uri="{BB962C8B-B14F-4D97-AF65-F5344CB8AC3E}">
        <p14:creationId xmlns:p14="http://schemas.microsoft.com/office/powerpoint/2010/main" val="3161687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46D3E5-739B-360B-F182-3C7D67F0994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CB931B-870E-2E67-E259-A9F4CB5696F3}"/>
              </a:ext>
            </a:extLst>
          </p:cNvPr>
          <p:cNvSpPr>
            <a:spLocks noGrp="1"/>
          </p:cNvSpPr>
          <p:nvPr>
            <p:ph idx="1"/>
          </p:nvPr>
        </p:nvSpPr>
        <p:spPr>
          <a:xfrm>
            <a:off x="838200" y="2733963"/>
            <a:ext cx="10515600" cy="3442999"/>
          </a:xfrm>
        </p:spPr>
        <p:txBody>
          <a:bodyPr/>
          <a:lstStyle/>
          <a:p>
            <a:r>
              <a:rPr lang="en-US" sz="8800" dirty="0"/>
              <a:t>QUESTIONS???</a:t>
            </a:r>
            <a:endParaRPr lang="en-US" dirty="0"/>
          </a:p>
        </p:txBody>
      </p:sp>
    </p:spTree>
    <p:extLst>
      <p:ext uri="{BB962C8B-B14F-4D97-AF65-F5344CB8AC3E}">
        <p14:creationId xmlns:p14="http://schemas.microsoft.com/office/powerpoint/2010/main" val="1224591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CFCB57-64C8-7F9B-DEB6-4728C34B7775}"/>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spc="-300">
                <a:solidFill>
                  <a:srgbClr val="FFFFFF"/>
                </a:solidFill>
                <a:effectLst>
                  <a:outerShdw blurRad="469900" dist="342900" dir="5400000" sy="-20000" rotWithShape="0">
                    <a:prstClr val="black">
                      <a:alpha val="66000"/>
                    </a:prstClr>
                  </a:outerShdw>
                </a:effectLst>
                <a:latin typeface="+mj-lt"/>
                <a:ea typeface="+mj-ea"/>
                <a:cs typeface="+mj-cs"/>
              </a:rPr>
              <a:t>What Exactly is an MFPV?</a:t>
            </a:r>
            <a:endParaRPr lang="en-US" sz="3600" kern="1200">
              <a:solidFill>
                <a:srgbClr val="FFFFFF"/>
              </a:solidFill>
              <a:latin typeface="+mj-lt"/>
              <a:ea typeface="+mj-ea"/>
              <a:cs typeface="+mj-cs"/>
            </a:endParaRPr>
          </a:p>
        </p:txBody>
      </p:sp>
      <p:pic>
        <p:nvPicPr>
          <p:cNvPr id="3" name="Picture 2">
            <a:extLst>
              <a:ext uri="{FF2B5EF4-FFF2-40B4-BE49-F238E27FC236}">
                <a16:creationId xmlns:a16="http://schemas.microsoft.com/office/drawing/2014/main" id="{4CA67193-97D4-AFE1-971E-CA7B25D4F518}"/>
              </a:ext>
            </a:extLst>
          </p:cNvPr>
          <p:cNvPicPr>
            <a:picLocks noChangeAspect="1"/>
          </p:cNvPicPr>
          <p:nvPr/>
        </p:nvPicPr>
        <p:blipFill>
          <a:blip r:embed="rId3"/>
          <a:stretch>
            <a:fillRect/>
          </a:stretch>
        </p:blipFill>
        <p:spPr>
          <a:xfrm>
            <a:off x="4777316" y="902025"/>
            <a:ext cx="6780700" cy="5051621"/>
          </a:xfrm>
          <a:prstGeom prst="rect">
            <a:avLst/>
          </a:prstGeom>
        </p:spPr>
      </p:pic>
    </p:spTree>
    <p:extLst>
      <p:ext uri="{BB962C8B-B14F-4D97-AF65-F5344CB8AC3E}">
        <p14:creationId xmlns:p14="http://schemas.microsoft.com/office/powerpoint/2010/main" val="1892812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301E07F-4F79-4B58-8698-EF24DC1ECD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Arc 12">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7080738" y="647593"/>
            <a:ext cx="4467792" cy="3060541"/>
          </a:xfrm>
        </p:spPr>
        <p:txBody>
          <a:bodyPr vert="horz" lIns="91440" tIns="45720" rIns="91440" bIns="45720" rtlCol="0" anchor="b">
            <a:normAutofit/>
          </a:bodyPr>
          <a:lstStyle/>
          <a:p>
            <a:pPr algn="ctr"/>
            <a:r>
              <a:rPr lang="en-US" sz="6000" kern="1200" spc="-300">
                <a:solidFill>
                  <a:srgbClr val="FFFFFF"/>
                </a:solidFill>
                <a:effectLst>
                  <a:outerShdw blurRad="469900" dist="342900" dir="5400000" sy="-20000" rotWithShape="0">
                    <a:prstClr val="black">
                      <a:alpha val="66000"/>
                    </a:prstClr>
                  </a:outerShdw>
                </a:effectLst>
                <a:latin typeface="+mj-lt"/>
                <a:ea typeface="+mj-ea"/>
                <a:cs typeface="+mj-cs"/>
              </a:rPr>
              <a:t>Thank you!</a:t>
            </a:r>
          </a:p>
        </p:txBody>
      </p:sp>
      <p:sp>
        <p:nvSpPr>
          <p:cNvPr id="15" name="Oval 14">
            <a:extLst>
              <a:ext uri="{FF2B5EF4-FFF2-40B4-BE49-F238E27FC236}">
                <a16:creationId xmlns:a16="http://schemas.microsoft.com/office/drawing/2014/main" id="{9EE6F773-742A-491A-9A00-A2A150DF50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4368" y="366810"/>
            <a:ext cx="6124381" cy="61243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Handshake">
            <a:extLst>
              <a:ext uri="{FF2B5EF4-FFF2-40B4-BE49-F238E27FC236}">
                <a16:creationId xmlns:a16="http://schemas.microsoft.com/office/drawing/2014/main" id="{FFF46DEB-ABDD-DD36-8CF2-161AD6A8E5D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78572" y="1374798"/>
            <a:ext cx="4108404" cy="4108404"/>
          </a:xfrm>
          <a:custGeom>
            <a:avLst/>
            <a:gdLst/>
            <a:ahLst/>
            <a:cxnLst/>
            <a:rect l="l" t="t" r="r" b="b"/>
            <a:pathLst>
              <a:path w="4273177" h="4470400">
                <a:moveTo>
                  <a:pt x="75080" y="0"/>
                </a:moveTo>
                <a:lnTo>
                  <a:pt x="4198097" y="0"/>
                </a:lnTo>
                <a:cubicBezTo>
                  <a:pt x="4239563" y="0"/>
                  <a:pt x="4273177" y="33614"/>
                  <a:pt x="4273177" y="75080"/>
                </a:cubicBezTo>
                <a:lnTo>
                  <a:pt x="4273177" y="4395320"/>
                </a:lnTo>
                <a:cubicBezTo>
                  <a:pt x="4273177" y="4436786"/>
                  <a:pt x="4239563" y="4470400"/>
                  <a:pt x="4198097" y="4470400"/>
                </a:cubicBezTo>
                <a:lnTo>
                  <a:pt x="75080" y="4470400"/>
                </a:lnTo>
                <a:cubicBezTo>
                  <a:pt x="33614" y="4470400"/>
                  <a:pt x="0" y="4436786"/>
                  <a:pt x="0" y="4395320"/>
                </a:cubicBezTo>
                <a:lnTo>
                  <a:pt x="0" y="75080"/>
                </a:lnTo>
                <a:cubicBezTo>
                  <a:pt x="0" y="33614"/>
                  <a:pt x="33614" y="0"/>
                  <a:pt x="75080" y="0"/>
                </a:cubicBezTo>
                <a:close/>
              </a:path>
            </a:pathLst>
          </a:custGeom>
        </p:spPr>
      </p:pic>
    </p:spTree>
    <p:extLst>
      <p:ext uri="{BB962C8B-B14F-4D97-AF65-F5344CB8AC3E}">
        <p14:creationId xmlns:p14="http://schemas.microsoft.com/office/powerpoint/2010/main" val="11818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59D0C-12BB-8F44-EDCC-3AB9AEE7D52F}"/>
              </a:ext>
            </a:extLst>
          </p:cNvPr>
          <p:cNvSpPr>
            <a:spLocks noGrp="1"/>
          </p:cNvSpPr>
          <p:nvPr>
            <p:ph type="title"/>
          </p:nvPr>
        </p:nvSpPr>
        <p:spPr>
          <a:xfrm>
            <a:off x="647889" y="1349680"/>
            <a:ext cx="2931320" cy="4449541"/>
          </a:xfrm>
        </p:spPr>
        <p:txBody>
          <a:bodyPr anchor="t">
            <a:normAutofit/>
          </a:bodyPr>
          <a:lstStyle/>
          <a:p>
            <a:r>
              <a:rPr lang="en-US" sz="4800" dirty="0">
                <a:solidFill>
                  <a:schemeClr val="tx1"/>
                </a:solidFill>
              </a:rPr>
              <a:t>What Exactly is an MFPV?</a:t>
            </a:r>
          </a:p>
        </p:txBody>
      </p:sp>
      <p:graphicFrame>
        <p:nvGraphicFramePr>
          <p:cNvPr id="5" name="Content Placeholder 2">
            <a:extLst>
              <a:ext uri="{FF2B5EF4-FFF2-40B4-BE49-F238E27FC236}">
                <a16:creationId xmlns:a16="http://schemas.microsoft.com/office/drawing/2014/main" id="{B42CF095-6AEB-DB73-E52B-A033D765A93B}"/>
              </a:ext>
            </a:extLst>
          </p:cNvPr>
          <p:cNvGraphicFramePr>
            <a:graphicFrameLocks noGrp="1"/>
          </p:cNvGraphicFramePr>
          <p:nvPr>
            <p:ph idx="1"/>
          </p:nvPr>
        </p:nvGraphicFramePr>
        <p:xfrm>
          <a:off x="4662106" y="640075"/>
          <a:ext cx="6912245" cy="55368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67737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DBC78110-AD6E-0B10-080C-E05334A57D4A}"/>
              </a:ext>
            </a:extLst>
          </p:cNvPr>
          <p:cNvGraphicFramePr>
            <a:graphicFrameLocks noGrp="1"/>
          </p:cNvGraphicFramePr>
          <p:nvPr>
            <p:ph idx="1"/>
          </p:nvPr>
        </p:nvGraphicFramePr>
        <p:xfrm>
          <a:off x="502851" y="1251194"/>
          <a:ext cx="3606853"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Picture 2" descr="A large crowd of people at an event&#10;&#10;AI-generated content may be incorrect.">
            <a:extLst>
              <a:ext uri="{FF2B5EF4-FFF2-40B4-BE49-F238E27FC236}">
                <a16:creationId xmlns:a16="http://schemas.microsoft.com/office/drawing/2014/main" id="{FDBF942E-F0B0-FB06-EC92-D2F6B998E78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856226" y="1709166"/>
            <a:ext cx="6667500" cy="3238500"/>
          </a:xfrm>
          <a:prstGeom prst="rect">
            <a:avLst/>
          </a:prstGeom>
        </p:spPr>
      </p:pic>
    </p:spTree>
    <p:extLst>
      <p:ext uri="{BB962C8B-B14F-4D97-AF65-F5344CB8AC3E}">
        <p14:creationId xmlns:p14="http://schemas.microsoft.com/office/powerpoint/2010/main" val="5777424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C11E5-0E20-BBA4-1416-977575ACE41E}"/>
              </a:ext>
            </a:extLst>
          </p:cNvPr>
          <p:cNvSpPr>
            <a:spLocks noGrp="1"/>
          </p:cNvSpPr>
          <p:nvPr>
            <p:ph type="title"/>
          </p:nvPr>
        </p:nvSpPr>
        <p:spPr>
          <a:xfrm>
            <a:off x="838200" y="365125"/>
            <a:ext cx="10515600" cy="1325563"/>
          </a:xfrm>
        </p:spPr>
        <p:txBody>
          <a:bodyPr>
            <a:normAutofit/>
          </a:bodyPr>
          <a:lstStyle/>
          <a:p>
            <a:r>
              <a:rPr lang="en-US">
                <a:solidFill>
                  <a:schemeClr val="tx1"/>
                </a:solidFill>
              </a:rPr>
              <a:t>MFPVs – Who is the AHJ?</a:t>
            </a:r>
          </a:p>
        </p:txBody>
      </p:sp>
      <p:graphicFrame>
        <p:nvGraphicFramePr>
          <p:cNvPr id="5" name="Content Placeholder 2">
            <a:extLst>
              <a:ext uri="{FF2B5EF4-FFF2-40B4-BE49-F238E27FC236}">
                <a16:creationId xmlns:a16="http://schemas.microsoft.com/office/drawing/2014/main" id="{21A39DBD-65D0-C686-54C9-FBB9EC9E0E09}"/>
              </a:ext>
            </a:extLst>
          </p:cNvPr>
          <p:cNvGraphicFramePr>
            <a:graphicFrameLocks noGrp="1"/>
          </p:cNvGraphicFramePr>
          <p:nvPr>
            <p:ph idx="1"/>
          </p:nvPr>
        </p:nvGraphicFramePr>
        <p:xfrm>
          <a:off x="460445" y="533539"/>
          <a:ext cx="11249024" cy="66483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66118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5C11E5-0E20-BBA4-1416-977575ACE41E}"/>
              </a:ext>
            </a:extLst>
          </p:cNvPr>
          <p:cNvSpPr>
            <a:spLocks noGrp="1"/>
          </p:cNvSpPr>
          <p:nvPr>
            <p:ph type="title"/>
          </p:nvPr>
        </p:nvSpPr>
        <p:spPr/>
        <p:txBody>
          <a:bodyPr/>
          <a:lstStyle/>
          <a:p>
            <a:r>
              <a:rPr lang="en-US" dirty="0"/>
              <a:t>MFPVs – Who is the AHJ?</a:t>
            </a:r>
          </a:p>
        </p:txBody>
      </p:sp>
      <p:sp>
        <p:nvSpPr>
          <p:cNvPr id="3" name="Content Placeholder 2">
            <a:extLst>
              <a:ext uri="{FF2B5EF4-FFF2-40B4-BE49-F238E27FC236}">
                <a16:creationId xmlns:a16="http://schemas.microsoft.com/office/drawing/2014/main" id="{9744F36B-6769-1833-2A91-FE97B9066CED}"/>
              </a:ext>
            </a:extLst>
          </p:cNvPr>
          <p:cNvSpPr>
            <a:spLocks noGrp="1"/>
          </p:cNvSpPr>
          <p:nvPr>
            <p:ph idx="1"/>
          </p:nvPr>
        </p:nvSpPr>
        <p:spPr/>
        <p:txBody>
          <a:bodyPr vert="horz" lIns="91440" tIns="45720" rIns="91440" bIns="45720" rtlCol="0" anchor="t">
            <a:noAutofit/>
          </a:bodyPr>
          <a:lstStyle/>
          <a:p>
            <a:pPr marL="0" indent="0">
              <a:buNone/>
            </a:pPr>
            <a:endParaRPr lang="en-US" dirty="0"/>
          </a:p>
          <a:p>
            <a:pPr marL="0" indent="0">
              <a:buNone/>
            </a:pPr>
            <a:endParaRPr lang="en-US" dirty="0"/>
          </a:p>
        </p:txBody>
      </p:sp>
      <p:graphicFrame>
        <p:nvGraphicFramePr>
          <p:cNvPr id="4" name="Table 3">
            <a:extLst>
              <a:ext uri="{FF2B5EF4-FFF2-40B4-BE49-F238E27FC236}">
                <a16:creationId xmlns:a16="http://schemas.microsoft.com/office/drawing/2014/main" id="{2FA855C8-D66E-B375-FD48-E889A719B9AD}"/>
              </a:ext>
            </a:extLst>
          </p:cNvPr>
          <p:cNvGraphicFramePr>
            <a:graphicFrameLocks noGrp="1"/>
          </p:cNvGraphicFramePr>
          <p:nvPr/>
        </p:nvGraphicFramePr>
        <p:xfrm>
          <a:off x="607670" y="1687974"/>
          <a:ext cx="10760902" cy="4028440"/>
        </p:xfrm>
        <a:graphic>
          <a:graphicData uri="http://schemas.openxmlformats.org/drawingml/2006/table">
            <a:tbl>
              <a:tblPr firstRow="1" bandRow="1">
                <a:tableStyleId>{5C22544A-7EE6-4342-B048-85BDC9FD1C3A}</a:tableStyleId>
              </a:tblPr>
              <a:tblGrid>
                <a:gridCol w="5380451">
                  <a:extLst>
                    <a:ext uri="{9D8B030D-6E8A-4147-A177-3AD203B41FA5}">
                      <a16:colId xmlns:a16="http://schemas.microsoft.com/office/drawing/2014/main" val="3395843003"/>
                    </a:ext>
                  </a:extLst>
                </a:gridCol>
                <a:gridCol w="5380451">
                  <a:extLst>
                    <a:ext uri="{9D8B030D-6E8A-4147-A177-3AD203B41FA5}">
                      <a16:colId xmlns:a16="http://schemas.microsoft.com/office/drawing/2014/main" val="2766223696"/>
                    </a:ext>
                  </a:extLst>
                </a:gridCol>
              </a:tblGrid>
              <a:tr h="370840">
                <a:tc>
                  <a:txBody>
                    <a:bodyPr/>
                    <a:lstStyle/>
                    <a:p>
                      <a:r>
                        <a:rPr lang="en-US" dirty="0"/>
                        <a:t>Scenario:</a:t>
                      </a:r>
                    </a:p>
                  </a:txBody>
                  <a:tcPr/>
                </a:tc>
                <a:tc>
                  <a:txBody>
                    <a:bodyPr/>
                    <a:lstStyle/>
                    <a:p>
                      <a:r>
                        <a:rPr lang="en-US" dirty="0"/>
                        <a:t>Authority Having Jurisdiction:</a:t>
                      </a:r>
                    </a:p>
                  </a:txBody>
                  <a:tcPr/>
                </a:tc>
                <a:extLst>
                  <a:ext uri="{0D108BD9-81ED-4DB2-BD59-A6C34878D82A}">
                    <a16:rowId xmlns:a16="http://schemas.microsoft.com/office/drawing/2014/main" val="602992156"/>
                  </a:ext>
                </a:extLst>
              </a:tr>
              <a:tr h="370840">
                <a:tc>
                  <a:txBody>
                    <a:bodyPr/>
                    <a:lstStyle/>
                    <a:p>
                      <a:r>
                        <a:rPr lang="en-US" dirty="0"/>
                        <a:t>MFPV is registered in a locality (town, city, or county) who BOTH has a local Fire Official AND has elected to enforce the provisions of Section 319 of the VSFPC</a:t>
                      </a:r>
                    </a:p>
                  </a:txBody>
                  <a:tcPr/>
                </a:tc>
                <a:tc>
                  <a:txBody>
                    <a:bodyPr/>
                    <a:lstStyle/>
                    <a:p>
                      <a:r>
                        <a:rPr lang="en-US" dirty="0"/>
                        <a:t>Fire Official for the locality in which the MFPV is registered for the payment of personal property taxes. (This can be found on the vehicle title, under the section labeled: "Garaged In:")</a:t>
                      </a:r>
                    </a:p>
                  </a:txBody>
                  <a:tcPr/>
                </a:tc>
                <a:extLst>
                  <a:ext uri="{0D108BD9-81ED-4DB2-BD59-A6C34878D82A}">
                    <a16:rowId xmlns:a16="http://schemas.microsoft.com/office/drawing/2014/main" val="1952146650"/>
                  </a:ext>
                </a:extLst>
              </a:tr>
              <a:tr h="370840">
                <a:tc>
                  <a:txBody>
                    <a:bodyPr/>
                    <a:lstStyle/>
                    <a:p>
                      <a:r>
                        <a:rPr lang="en-US" dirty="0"/>
                        <a:t>MFPV is registered in a locality (town, city, or county) who has a local Fire Official, however, the locality has opted NOT to enforce the provisions of Section 319 of the VSFPC</a:t>
                      </a:r>
                    </a:p>
                  </a:txBody>
                  <a:tcPr/>
                </a:tc>
                <a:tc>
                  <a:txBody>
                    <a:bodyPr/>
                    <a:lstStyle/>
                    <a:p>
                      <a:r>
                        <a:rPr lang="en-US" dirty="0"/>
                        <a:t>The Virginia State Fire Marshal's Office (or designee), via the issuance and approval of an MOU between the local Fire Official and the State Fire Marshal's Office</a:t>
                      </a:r>
                    </a:p>
                  </a:txBody>
                  <a:tcPr/>
                </a:tc>
                <a:extLst>
                  <a:ext uri="{0D108BD9-81ED-4DB2-BD59-A6C34878D82A}">
                    <a16:rowId xmlns:a16="http://schemas.microsoft.com/office/drawing/2014/main" val="3322879637"/>
                  </a:ext>
                </a:extLst>
              </a:tr>
              <a:tr h="370840">
                <a:tc>
                  <a:txBody>
                    <a:bodyPr/>
                    <a:lstStyle/>
                    <a:p>
                      <a:r>
                        <a:rPr lang="en-US" dirty="0"/>
                        <a:t>MFPV is registered in a locality (town, city, or county) that does not have an appointed Fire Official.</a:t>
                      </a:r>
                    </a:p>
                  </a:txBody>
                  <a:tcPr/>
                </a:tc>
                <a:tc>
                  <a:txBody>
                    <a:bodyPr/>
                    <a:lstStyle/>
                    <a:p>
                      <a:r>
                        <a:rPr lang="en-US" dirty="0"/>
                        <a:t>The Virginia State Fire Marshal's Office</a:t>
                      </a:r>
                      <a:r>
                        <a:rPr lang="en-US" sz="1800" dirty="0"/>
                        <a:t> </a:t>
                      </a:r>
                      <a:r>
                        <a:rPr lang="en-US" sz="1800" b="0" i="0" u="none" strike="noStrike" noProof="0" dirty="0">
                          <a:solidFill>
                            <a:srgbClr val="000000"/>
                          </a:solidFill>
                          <a:latin typeface="Corbel"/>
                        </a:rPr>
                        <a:t>(or designee)</a:t>
                      </a:r>
                      <a:endParaRPr lang="en-US" sz="1800" dirty="0" err="1"/>
                    </a:p>
                  </a:txBody>
                  <a:tcPr/>
                </a:tc>
                <a:extLst>
                  <a:ext uri="{0D108BD9-81ED-4DB2-BD59-A6C34878D82A}">
                    <a16:rowId xmlns:a16="http://schemas.microsoft.com/office/drawing/2014/main" val="2303308537"/>
                  </a:ext>
                </a:extLst>
              </a:tr>
              <a:tr h="370839">
                <a:tc>
                  <a:txBody>
                    <a:bodyPr/>
                    <a:lstStyle/>
                    <a:p>
                      <a:pPr lvl="0">
                        <a:buNone/>
                      </a:pPr>
                      <a:r>
                        <a:rPr lang="en-US" dirty="0"/>
                        <a:t>MFPV is HOUSED in a locality outside of the Commonwealth of Virginia. </a:t>
                      </a:r>
                    </a:p>
                  </a:txBody>
                  <a:tcPr/>
                </a:tc>
                <a:tc>
                  <a:txBody>
                    <a:bodyPr/>
                    <a:lstStyle/>
                    <a:p>
                      <a:pPr lvl="0">
                        <a:buNone/>
                      </a:pPr>
                      <a:r>
                        <a:rPr lang="en-US" dirty="0"/>
                        <a:t>The Virginia State Fire Marshal's Office  (or designee)</a:t>
                      </a:r>
                    </a:p>
                  </a:txBody>
                  <a:tcPr/>
                </a:tc>
                <a:extLst>
                  <a:ext uri="{0D108BD9-81ED-4DB2-BD59-A6C34878D82A}">
                    <a16:rowId xmlns:a16="http://schemas.microsoft.com/office/drawing/2014/main" val="363785864"/>
                  </a:ext>
                </a:extLst>
              </a:tr>
            </a:tbl>
          </a:graphicData>
        </a:graphic>
      </p:graphicFrame>
    </p:spTree>
    <p:extLst>
      <p:ext uri="{BB962C8B-B14F-4D97-AF65-F5344CB8AC3E}">
        <p14:creationId xmlns:p14="http://schemas.microsoft.com/office/powerpoint/2010/main" val="2421583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5C11E5-0E20-BBA4-1416-977575ACE41E}"/>
              </a:ext>
            </a:extLst>
          </p:cNvPr>
          <p:cNvSpPr>
            <a:spLocks noGrp="1"/>
          </p:cNvSpPr>
          <p:nvPr>
            <p:ph type="title"/>
          </p:nvPr>
        </p:nvSpPr>
        <p:spPr>
          <a:xfrm>
            <a:off x="630936" y="639520"/>
            <a:ext cx="3429000" cy="1719072"/>
          </a:xfrm>
        </p:spPr>
        <p:txBody>
          <a:bodyPr anchor="b">
            <a:normAutofit/>
          </a:bodyPr>
          <a:lstStyle/>
          <a:p>
            <a:r>
              <a:rPr lang="en-US" sz="4200"/>
              <a:t>MFPVs – Who is the AHJ?</a:t>
            </a:r>
          </a:p>
        </p:txBody>
      </p:sp>
      <p:sp>
        <p:nvSpPr>
          <p:cNvPr id="20"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3372A1BF-87E7-8DEC-2D8D-4D8629D13D3D}"/>
              </a:ext>
            </a:extLst>
          </p:cNvPr>
          <p:cNvPicPr>
            <a:picLocks noChangeAspect="1"/>
          </p:cNvPicPr>
          <p:nvPr/>
        </p:nvPicPr>
        <p:blipFill>
          <a:blip r:embed="rId3"/>
          <a:stretch>
            <a:fillRect/>
          </a:stretch>
        </p:blipFill>
        <p:spPr>
          <a:xfrm>
            <a:off x="4654296" y="1133513"/>
            <a:ext cx="6903720" cy="4590974"/>
          </a:xfrm>
          <a:prstGeom prst="rect">
            <a:avLst/>
          </a:prstGeom>
        </p:spPr>
      </p:pic>
      <p:graphicFrame>
        <p:nvGraphicFramePr>
          <p:cNvPr id="5" name="Content Placeholder 2">
            <a:extLst>
              <a:ext uri="{FF2B5EF4-FFF2-40B4-BE49-F238E27FC236}">
                <a16:creationId xmlns:a16="http://schemas.microsoft.com/office/drawing/2014/main" id="{DBC78110-AD6E-0B10-080C-E05334A57D4A}"/>
              </a:ext>
            </a:extLst>
          </p:cNvPr>
          <p:cNvGraphicFramePr>
            <a:graphicFrameLocks noGrp="1"/>
          </p:cNvGraphicFramePr>
          <p:nvPr>
            <p:ph idx="1"/>
            <p:extLst>
              <p:ext uri="{D42A27DB-BD31-4B8C-83A1-F6EECF244321}">
                <p14:modId xmlns:p14="http://schemas.microsoft.com/office/powerpoint/2010/main" val="3971536333"/>
              </p:ext>
            </p:extLst>
          </p:nvPr>
        </p:nvGraphicFramePr>
        <p:xfrm>
          <a:off x="630936" y="2807208"/>
          <a:ext cx="3429000" cy="3410712"/>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2482519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24B3264-80D5-30B3-1E4C-ED1E98B031C2}"/>
            </a:ext>
          </a:extLst>
        </p:cNvPr>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F3EBA252-782B-3AC1-5639-6B92257529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58EF1C-9838-6B4F-5844-4C8C87C7A2E2}"/>
              </a:ext>
            </a:extLst>
          </p:cNvPr>
          <p:cNvSpPr>
            <a:spLocks noGrp="1"/>
          </p:cNvSpPr>
          <p:nvPr>
            <p:ph type="title"/>
          </p:nvPr>
        </p:nvSpPr>
        <p:spPr>
          <a:xfrm>
            <a:off x="630936" y="639520"/>
            <a:ext cx="3429000" cy="1719072"/>
          </a:xfrm>
        </p:spPr>
        <p:txBody>
          <a:bodyPr anchor="b">
            <a:normAutofit/>
          </a:bodyPr>
          <a:lstStyle/>
          <a:p>
            <a:r>
              <a:rPr lang="en-US" sz="4200" dirty="0"/>
              <a:t>Permitted or Not??</a:t>
            </a:r>
          </a:p>
        </p:txBody>
      </p:sp>
      <p:sp>
        <p:nvSpPr>
          <p:cNvPr id="20" name="sketch line">
            <a:extLst>
              <a:ext uri="{FF2B5EF4-FFF2-40B4-BE49-F238E27FC236}">
                <a16:creationId xmlns:a16="http://schemas.microsoft.com/office/drawing/2014/main" id="{9E7881F0-C32A-A4EF-D97D-2C106BA6B1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sX0" fmla="*/ 0 w 3255095"/>
              <a:gd name="csY0" fmla="*/ 0 h 18288"/>
              <a:gd name="csX1" fmla="*/ 618468 w 3255095"/>
              <a:gd name="csY1" fmla="*/ 0 h 18288"/>
              <a:gd name="csX2" fmla="*/ 1269487 w 3255095"/>
              <a:gd name="csY2" fmla="*/ 0 h 18288"/>
              <a:gd name="csX3" fmla="*/ 1953057 w 3255095"/>
              <a:gd name="csY3" fmla="*/ 0 h 18288"/>
              <a:gd name="csX4" fmla="*/ 2636627 w 3255095"/>
              <a:gd name="csY4" fmla="*/ 0 h 18288"/>
              <a:gd name="csX5" fmla="*/ 3255095 w 3255095"/>
              <a:gd name="csY5" fmla="*/ 0 h 18288"/>
              <a:gd name="csX6" fmla="*/ 3255095 w 3255095"/>
              <a:gd name="csY6" fmla="*/ 18288 h 18288"/>
              <a:gd name="csX7" fmla="*/ 2538974 w 3255095"/>
              <a:gd name="csY7" fmla="*/ 18288 h 18288"/>
              <a:gd name="csX8" fmla="*/ 1822853 w 3255095"/>
              <a:gd name="csY8" fmla="*/ 18288 h 18288"/>
              <a:gd name="csX9" fmla="*/ 1171834 w 3255095"/>
              <a:gd name="csY9" fmla="*/ 18288 h 18288"/>
              <a:gd name="csX10" fmla="*/ 0 w 3255095"/>
              <a:gd name="csY10" fmla="*/ 18288 h 18288"/>
              <a:gd name="csX11" fmla="*/ 0 w 3255095"/>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5A2EBAC0-4745-EF13-095A-2922184178F6}"/>
              </a:ext>
            </a:extLst>
          </p:cNvPr>
          <p:cNvGraphicFramePr>
            <a:graphicFrameLocks noGrp="1"/>
          </p:cNvGraphicFramePr>
          <p:nvPr>
            <p:ph idx="1"/>
            <p:extLst>
              <p:ext uri="{D42A27DB-BD31-4B8C-83A1-F6EECF244321}">
                <p14:modId xmlns:p14="http://schemas.microsoft.com/office/powerpoint/2010/main" val="2474907369"/>
              </p:ext>
            </p:extLst>
          </p:nvPr>
        </p:nvGraphicFramePr>
        <p:xfrm>
          <a:off x="630936" y="2807208"/>
          <a:ext cx="3429000" cy="34107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6" name="Picture 2" descr="The Best Food Truck Names You'll See All Day! - 27 Pics">
            <a:extLst>
              <a:ext uri="{FF2B5EF4-FFF2-40B4-BE49-F238E27FC236}">
                <a16:creationId xmlns:a16="http://schemas.microsoft.com/office/drawing/2014/main" id="{0D454F7A-9043-BBD5-E5E9-5BA3F0909DD5}"/>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72050" y="1278827"/>
            <a:ext cx="5905500" cy="3952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3905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87</TotalTime>
  <Words>2658</Words>
  <Application>Microsoft Office PowerPoint</Application>
  <PresentationFormat>Widescreen</PresentationFormat>
  <Paragraphs>132</Paragraphs>
  <Slides>30</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30</vt:i4>
      </vt:variant>
    </vt:vector>
  </HeadingPairs>
  <TitlesOfParts>
    <vt:vector size="37" baseType="lpstr">
      <vt:lpstr>Aptos</vt:lpstr>
      <vt:lpstr>Aptos Display</vt:lpstr>
      <vt:lpstr>Arial</vt:lpstr>
      <vt:lpstr>Calibri</vt:lpstr>
      <vt:lpstr>Corbel</vt:lpstr>
      <vt:lpstr>Segoe UI</vt:lpstr>
      <vt:lpstr>Office Theme</vt:lpstr>
      <vt:lpstr>Mobile Food Preparation Vehicles for  VDH Farmer’s Market April 2026</vt:lpstr>
      <vt:lpstr>Mobile Food Preparation Vehicles:</vt:lpstr>
      <vt:lpstr>What Exactly is an MFPV?</vt:lpstr>
      <vt:lpstr>What Exactly is an MFPV?</vt:lpstr>
      <vt:lpstr>PowerPoint Presentation</vt:lpstr>
      <vt:lpstr>MFPVs – Who is the AHJ?</vt:lpstr>
      <vt:lpstr>MFPVs – Who is the AHJ?</vt:lpstr>
      <vt:lpstr>MFPVs – Who is the AHJ?</vt:lpstr>
      <vt:lpstr>Permitted or Not??</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2021 VSFPC – MFPV Regulations</vt:lpstr>
      <vt:lpstr>Website:</vt:lpstr>
      <vt:lpstr>State Fire Marshal’s Office</vt:lpstr>
      <vt:lpstr>Website info:</vt:lpstr>
      <vt:lpstr>Contact info:</vt:lpstr>
      <vt:lpstr>PowerPoint Presentation</vt:lpstr>
      <vt:lpstr>Thank you!</vt:lpstr>
    </vt:vector>
  </TitlesOfParts>
  <Company>VITA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MFPV Updates 2024</dc:title>
  <dc:creator>Bower, Franklin "Troy" (VDFP)</dc:creator>
  <cp:lastModifiedBy>Bower, Franklin "Troy" (VDFP)</cp:lastModifiedBy>
  <cp:revision>6</cp:revision>
  <dcterms:created xsi:type="dcterms:W3CDTF">2024-06-18T12:26:00Z</dcterms:created>
  <dcterms:modified xsi:type="dcterms:W3CDTF">2026-04-29T14:27:38Z</dcterms:modified>
</cp:coreProperties>
</file>